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tags/tag2.xml" ContentType="application/vnd.openxmlformats-officedocument.presentationml.tags+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tags/tag1.xml" ContentType="application/vnd.openxmlformats-officedocument.presentationml.tags+xml"/>
  <Default Extension="wav" ContentType="audio/wav"/>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1" r:id="rId1"/>
  </p:sldMasterIdLst>
  <p:notesMasterIdLst>
    <p:notesMasterId r:id="rId54"/>
  </p:notesMasterIdLst>
  <p:sldIdLst>
    <p:sldId id="256" r:id="rId2"/>
    <p:sldId id="257" r:id="rId3"/>
    <p:sldId id="274" r:id="rId4"/>
    <p:sldId id="284" r:id="rId5"/>
    <p:sldId id="283" r:id="rId6"/>
    <p:sldId id="282" r:id="rId7"/>
    <p:sldId id="281" r:id="rId8"/>
    <p:sldId id="280" r:id="rId9"/>
    <p:sldId id="279" r:id="rId10"/>
    <p:sldId id="278" r:id="rId11"/>
    <p:sldId id="277" r:id="rId12"/>
    <p:sldId id="276" r:id="rId13"/>
    <p:sldId id="275" r:id="rId14"/>
    <p:sldId id="295" r:id="rId15"/>
    <p:sldId id="297" r:id="rId16"/>
    <p:sldId id="298" r:id="rId17"/>
    <p:sldId id="299" r:id="rId18"/>
    <p:sldId id="300" r:id="rId19"/>
    <p:sldId id="301" r:id="rId20"/>
    <p:sldId id="302" r:id="rId21"/>
    <p:sldId id="303" r:id="rId22"/>
    <p:sldId id="304" r:id="rId23"/>
    <p:sldId id="305" r:id="rId24"/>
    <p:sldId id="306" r:id="rId25"/>
    <p:sldId id="307" r:id="rId26"/>
    <p:sldId id="315" r:id="rId27"/>
    <p:sldId id="308" r:id="rId28"/>
    <p:sldId id="317" r:id="rId29"/>
    <p:sldId id="318" r:id="rId30"/>
    <p:sldId id="311" r:id="rId31"/>
    <p:sldId id="296" r:id="rId32"/>
    <p:sldId id="314" r:id="rId33"/>
    <p:sldId id="321" r:id="rId34"/>
    <p:sldId id="322" r:id="rId35"/>
    <p:sldId id="323" r:id="rId36"/>
    <p:sldId id="324" r:id="rId37"/>
    <p:sldId id="325" r:id="rId38"/>
    <p:sldId id="326" r:id="rId39"/>
    <p:sldId id="327" r:id="rId40"/>
    <p:sldId id="328" r:id="rId41"/>
    <p:sldId id="329" r:id="rId42"/>
    <p:sldId id="330" r:id="rId43"/>
    <p:sldId id="331" r:id="rId44"/>
    <p:sldId id="332" r:id="rId45"/>
    <p:sldId id="333" r:id="rId46"/>
    <p:sldId id="334" r:id="rId47"/>
    <p:sldId id="335" r:id="rId48"/>
    <p:sldId id="336" r:id="rId49"/>
    <p:sldId id="337" r:id="rId50"/>
    <p:sldId id="338" r:id="rId51"/>
    <p:sldId id="339" r:id="rId52"/>
    <p:sldId id="340" r:id="rId5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34" autoAdjust="0"/>
    <p:restoredTop sz="94660"/>
  </p:normalViewPr>
  <p:slideViewPr>
    <p:cSldViewPr snapToGrid="0">
      <p:cViewPr varScale="1">
        <p:scale>
          <a:sx n="70" d="100"/>
          <a:sy n="70" d="100"/>
        </p:scale>
        <p:origin x="-708" y="-108"/>
      </p:cViewPr>
      <p:guideLst>
        <p:guide orient="horz" pos="2197"/>
        <p:guide pos="3787"/>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2017/10/31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50</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8"/>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C764DE79-268F-4C1A-8933-263129D2AF90}" type="datetimeFigureOut">
              <a:rPr lang="en-US" smtClean="0"/>
              <a:pPr/>
              <a:t>10/31/2017</a:t>
            </a:fld>
            <a:endParaRPr lang="en-US" dirty="0"/>
          </a:p>
        </p:txBody>
      </p:sp>
      <p:sp>
        <p:nvSpPr>
          <p:cNvPr id="5" name="页脚占位符 4"/>
          <p:cNvSpPr>
            <a:spLocks noGrp="1"/>
          </p:cNvSpPr>
          <p:nvPr>
            <p:ph type="ftr" sz="quarter" idx="11"/>
          </p:nvPr>
        </p:nvSpPr>
        <p:spPr/>
        <p:txBody>
          <a:bodyPr/>
          <a:lstStyle/>
          <a:p>
            <a:endParaRPr lang="en-US" dirty="0"/>
          </a:p>
        </p:txBody>
      </p:sp>
      <p:sp>
        <p:nvSpPr>
          <p:cNvPr id="6" name="灯片编号占位符 5"/>
          <p:cNvSpPr>
            <a:spLocks noGrp="1"/>
          </p:cNvSpPr>
          <p:nvPr>
            <p:ph type="sldNum" sz="quarter" idx="12"/>
          </p:nvPr>
        </p:nvSpPr>
        <p:spPr/>
        <p:txBody>
          <a:bodyPr/>
          <a:lstStyle/>
          <a:p>
            <a:fld id="{48F63A3B-78C7-47BE-AE5E-E10140E04643}"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764DE79-268F-4C1A-8933-263129D2AF90}" type="datetimeFigureOut">
              <a:rPr lang="en-US" smtClean="0"/>
              <a:pPr/>
              <a:t>10/31/2017</a:t>
            </a:fld>
            <a:endParaRPr lang="en-US" dirty="0"/>
          </a:p>
        </p:txBody>
      </p:sp>
      <p:sp>
        <p:nvSpPr>
          <p:cNvPr id="5" name="页脚占位符 4"/>
          <p:cNvSpPr>
            <a:spLocks noGrp="1"/>
          </p:cNvSpPr>
          <p:nvPr>
            <p:ph type="ftr" sz="quarter" idx="11"/>
          </p:nvPr>
        </p:nvSpPr>
        <p:spPr/>
        <p:txBody>
          <a:bodyPr/>
          <a:lstStyle/>
          <a:p>
            <a:endParaRPr lang="en-US" dirty="0"/>
          </a:p>
        </p:txBody>
      </p:sp>
      <p:sp>
        <p:nvSpPr>
          <p:cNvPr id="6" name="灯片编号占位符 5"/>
          <p:cNvSpPr>
            <a:spLocks noGrp="1"/>
          </p:cNvSpPr>
          <p:nvPr>
            <p:ph type="sldNum" sz="quarter" idx="12"/>
          </p:nvPr>
        </p:nvSpPr>
        <p:spPr/>
        <p:txBody>
          <a:bodyPr/>
          <a:lstStyle/>
          <a:p>
            <a:fld id="{48F63A3B-78C7-47BE-AE5E-E10140E04643}"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5600" y="274641"/>
            <a:ext cx="36576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12800" y="274641"/>
            <a:ext cx="107696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764DE79-268F-4C1A-8933-263129D2AF90}" type="datetimeFigureOut">
              <a:rPr lang="en-US" smtClean="0"/>
              <a:pPr/>
              <a:t>10/31/2017</a:t>
            </a:fld>
            <a:endParaRPr lang="en-US" dirty="0"/>
          </a:p>
        </p:txBody>
      </p:sp>
      <p:sp>
        <p:nvSpPr>
          <p:cNvPr id="5" name="页脚占位符 4"/>
          <p:cNvSpPr>
            <a:spLocks noGrp="1"/>
          </p:cNvSpPr>
          <p:nvPr>
            <p:ph type="ftr" sz="quarter" idx="11"/>
          </p:nvPr>
        </p:nvSpPr>
        <p:spPr/>
        <p:txBody>
          <a:bodyPr/>
          <a:lstStyle/>
          <a:p>
            <a:endParaRPr lang="en-US" dirty="0"/>
          </a:p>
        </p:txBody>
      </p:sp>
      <p:sp>
        <p:nvSpPr>
          <p:cNvPr id="6" name="灯片编号占位符 5"/>
          <p:cNvSpPr>
            <a:spLocks noGrp="1"/>
          </p:cNvSpPr>
          <p:nvPr>
            <p:ph type="sldNum" sz="quarter" idx="12"/>
          </p:nvPr>
        </p:nvSpPr>
        <p:spPr/>
        <p:txBody>
          <a:bodyPr/>
          <a:lstStyle/>
          <a:p>
            <a:fld id="{48F63A3B-78C7-47BE-AE5E-E10140E04643}" type="slidenum">
              <a:rPr lang="en-US" smtClean="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2" name="KSO_ST1"/>
          <p:cNvSpPr>
            <a:spLocks noGrp="1"/>
          </p:cNvSpPr>
          <p:nvPr>
            <p:ph type="title" hasCustomPrompt="1"/>
          </p:nvPr>
        </p:nvSpPr>
        <p:spPr>
          <a:xfrm>
            <a:off x="3561600" y="2948400"/>
            <a:ext cx="4032000" cy="770400"/>
          </a:xfrm>
        </p:spPr>
        <p:txBody>
          <a:bodyPr anchor="t" anchorCtr="0">
            <a:normAutofit/>
          </a:bodyPr>
          <a:lstStyle>
            <a:lvl1pPr algn="l">
              <a:defRPr sz="4400" b="0">
                <a:solidFill>
                  <a:schemeClr val="accent1"/>
                </a:solidFill>
                <a:effectLst/>
              </a:defRPr>
            </a:lvl1pPr>
          </a:lstStyle>
          <a:p>
            <a:r>
              <a:rPr lang="zh-CN" altLang="en-US" dirty="0" smtClean="0"/>
              <a:t>编辑标题</a:t>
            </a:r>
            <a:endParaRPr lang="en-US" dirty="0"/>
          </a:p>
        </p:txBody>
      </p:sp>
      <p:cxnSp>
        <p:nvCxnSpPr>
          <p:cNvPr id="7" name="直接连接符 6"/>
          <p:cNvCxnSpPr/>
          <p:nvPr/>
        </p:nvCxnSpPr>
        <p:spPr>
          <a:xfrm>
            <a:off x="2359379" y="3981980"/>
            <a:ext cx="7473244" cy="0"/>
          </a:xfrm>
          <a:prstGeom prst="line">
            <a:avLst/>
          </a:prstGeom>
        </p:spPr>
        <p:style>
          <a:lnRef idx="1">
            <a:schemeClr val="accent1"/>
          </a:lnRef>
          <a:fillRef idx="0">
            <a:schemeClr val="accent1"/>
          </a:fillRef>
          <a:effectRef idx="0">
            <a:schemeClr val="accent1"/>
          </a:effectRef>
          <a:fontRef idx="minor">
            <a:schemeClr val="tx1"/>
          </a:fontRef>
        </p:style>
      </p:cxnSp>
      <p:sp>
        <p:nvSpPr>
          <p:cNvPr id="8" name="KSO_CT2"/>
          <p:cNvSpPr>
            <a:spLocks noGrp="1"/>
          </p:cNvSpPr>
          <p:nvPr>
            <p:ph type="subTitle" idx="1" hasCustomPrompt="1"/>
          </p:nvPr>
        </p:nvSpPr>
        <p:spPr>
          <a:xfrm>
            <a:off x="3489600" y="4244400"/>
            <a:ext cx="5217600" cy="414000"/>
          </a:xfrm>
          <a:noFill/>
        </p:spPr>
        <p:txBody>
          <a:bodyPr>
            <a:normAutofit/>
          </a:bodyPr>
          <a:lstStyle>
            <a:lvl1pPr marL="0" indent="0" algn="ctr">
              <a:buNone/>
              <a:defRPr sz="1800">
                <a:solidFill>
                  <a:schemeClr val="accent1"/>
                </a:solidFill>
                <a:effectLs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单击此处添加您的副标题</a:t>
            </a:r>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10" name="椭圆 9"/>
          <p:cNvSpPr/>
          <p:nvPr/>
        </p:nvSpPr>
        <p:spPr>
          <a:xfrm>
            <a:off x="2634190" y="2525486"/>
            <a:ext cx="1445649" cy="1445649"/>
          </a:xfrm>
          <a:prstGeom prst="ellipse">
            <a:avLst/>
          </a:prstGeom>
          <a:solidFill>
            <a:schemeClr val="bg1">
              <a:alpha val="70000"/>
            </a:schemeClr>
          </a:solidFill>
          <a:ln w="31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hangingPunct="1">
              <a:spcBef>
                <a:spcPts val="0"/>
              </a:spcBef>
              <a:spcAft>
                <a:spcPts val="0"/>
              </a:spcAft>
              <a:defRPr/>
            </a:pPr>
            <a:endParaRPr lang="zh-CN" altLang="en-US" sz="3200" dirty="0">
              <a:solidFill>
                <a:schemeClr val="accent1"/>
              </a:solidFill>
              <a:latin typeface="华文细黑" panose="02010600040101010101" pitchFamily="2" charset="-122"/>
              <a:ea typeface="华文细黑" panose="02010600040101010101" pitchFamily="2" charset="-122"/>
            </a:endParaRPr>
          </a:p>
        </p:txBody>
      </p:sp>
      <p:sp>
        <p:nvSpPr>
          <p:cNvPr id="11" name="椭圆 10"/>
          <p:cNvSpPr/>
          <p:nvPr/>
        </p:nvSpPr>
        <p:spPr>
          <a:xfrm>
            <a:off x="4460181" y="2525486"/>
            <a:ext cx="1445649" cy="1445649"/>
          </a:xfrm>
          <a:prstGeom prst="ellipse">
            <a:avLst/>
          </a:prstGeom>
          <a:solidFill>
            <a:schemeClr val="bg1">
              <a:alpha val="70000"/>
            </a:schemeClr>
          </a:solidFill>
          <a:ln w="31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hangingPunct="1">
              <a:spcBef>
                <a:spcPts val="0"/>
              </a:spcBef>
              <a:spcAft>
                <a:spcPts val="0"/>
              </a:spcAft>
              <a:defRPr/>
            </a:pPr>
            <a:endParaRPr lang="zh-CN" altLang="en-US" sz="3200" dirty="0">
              <a:solidFill>
                <a:schemeClr val="accent1"/>
              </a:solidFill>
              <a:latin typeface="华文细黑" panose="02010600040101010101" pitchFamily="2" charset="-122"/>
              <a:ea typeface="华文细黑" panose="02010600040101010101" pitchFamily="2" charset="-122"/>
            </a:endParaRPr>
          </a:p>
        </p:txBody>
      </p:sp>
      <p:sp>
        <p:nvSpPr>
          <p:cNvPr id="12" name="椭圆 11"/>
          <p:cNvSpPr/>
          <p:nvPr/>
        </p:nvSpPr>
        <p:spPr>
          <a:xfrm>
            <a:off x="6286171" y="2525486"/>
            <a:ext cx="1445649" cy="1445649"/>
          </a:xfrm>
          <a:prstGeom prst="ellipse">
            <a:avLst/>
          </a:prstGeom>
          <a:solidFill>
            <a:schemeClr val="bg1">
              <a:alpha val="70000"/>
            </a:schemeClr>
          </a:solidFill>
          <a:ln w="31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hangingPunct="1">
              <a:spcBef>
                <a:spcPts val="0"/>
              </a:spcBef>
              <a:spcAft>
                <a:spcPts val="0"/>
              </a:spcAft>
              <a:defRPr/>
            </a:pPr>
            <a:endParaRPr lang="zh-CN" altLang="en-US" sz="3200" dirty="0">
              <a:solidFill>
                <a:schemeClr val="accent1"/>
              </a:solidFill>
              <a:latin typeface="华文细黑" panose="02010600040101010101" pitchFamily="2" charset="-122"/>
              <a:ea typeface="华文细黑" panose="02010600040101010101" pitchFamily="2" charset="-122"/>
            </a:endParaRPr>
          </a:p>
        </p:txBody>
      </p:sp>
      <p:sp>
        <p:nvSpPr>
          <p:cNvPr id="13" name="椭圆 12"/>
          <p:cNvSpPr/>
          <p:nvPr/>
        </p:nvSpPr>
        <p:spPr>
          <a:xfrm>
            <a:off x="8112162" y="2525486"/>
            <a:ext cx="1445649" cy="1445649"/>
          </a:xfrm>
          <a:prstGeom prst="ellipse">
            <a:avLst/>
          </a:prstGeom>
          <a:solidFill>
            <a:schemeClr val="bg1">
              <a:alpha val="70000"/>
            </a:schemeClr>
          </a:solidFill>
          <a:ln w="31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hangingPunct="1">
              <a:spcBef>
                <a:spcPts val="0"/>
              </a:spcBef>
              <a:spcAft>
                <a:spcPts val="0"/>
              </a:spcAft>
              <a:defRPr/>
            </a:pPr>
            <a:endParaRPr lang="zh-CN" altLang="en-US" sz="3200" dirty="0">
              <a:solidFill>
                <a:schemeClr val="accent1"/>
              </a:solidFill>
              <a:latin typeface="华文细黑" panose="02010600040101010101" pitchFamily="2" charset="-122"/>
              <a:ea typeface="华文细黑" panose="02010600040101010101" pitchFamily="2" charset="-122"/>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内容占位符 2"/>
          <p:cNvSpPr>
            <a:spLocks noGrp="1"/>
          </p:cNvSpPr>
          <p:nvPr>
            <p:ph idx="1"/>
          </p:nvPr>
        </p:nvSpPr>
        <p:spPr>
          <a:xfrm>
            <a:off x="837600" y="408675"/>
            <a:ext cx="10516800" cy="5810400"/>
          </a:xfrm>
        </p:spPr>
        <p:txBody>
          <a:bodyPr/>
          <a:lstStyle>
            <a:lvl1pPr>
              <a:defRPr sz="2400">
                <a:solidFill>
                  <a:schemeClr val="accent3">
                    <a:lumMod val="50000"/>
                  </a:schemeClr>
                </a:solidFill>
              </a:defRPr>
            </a:lvl1pPr>
            <a:lvl2pPr>
              <a:defRPr sz="2000">
                <a:solidFill>
                  <a:schemeClr val="accent3">
                    <a:lumMod val="50000"/>
                  </a:schemeClr>
                </a:solidFill>
              </a:defRPr>
            </a:lvl2pPr>
            <a:lvl3pPr>
              <a:defRPr sz="1800">
                <a:solidFill>
                  <a:schemeClr val="accent3">
                    <a:lumMod val="50000"/>
                  </a:schemeClr>
                </a:solidFill>
              </a:defRPr>
            </a:lvl3pPr>
            <a:lvl4pPr>
              <a:defRPr sz="1800">
                <a:solidFill>
                  <a:schemeClr val="accent3">
                    <a:lumMod val="50000"/>
                  </a:schemeClr>
                </a:solidFill>
              </a:defRPr>
            </a:lvl4pPr>
            <a:lvl5pPr>
              <a:defRPr sz="1800">
                <a:solidFill>
                  <a:schemeClr val="accent3">
                    <a:lumMod val="50000"/>
                  </a:schemeClr>
                </a:solidFill>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10"/>
          </p:nvPr>
        </p:nvSpPr>
        <p:spPr>
          <a:xfrm>
            <a:off x="838200" y="6356353"/>
            <a:ext cx="2743200" cy="365125"/>
          </a:xfrm>
          <a:prstGeom prst="rect">
            <a:avLst/>
          </a:prstGeom>
        </p:spPr>
        <p:txBody>
          <a:bodyPr/>
          <a:lstStyle/>
          <a:p>
            <a:fld id="{6EF2F5ED-D19D-4097-92A9-D6092B3D6E68}" type="datetimeFigureOut">
              <a:rPr lang="zh-CN" altLang="en-US" smtClean="0"/>
              <a:pPr/>
              <a:t>2017/10/31</a:t>
            </a:fld>
            <a:endParaRPr lang="zh-CN" altLang="en-US"/>
          </a:p>
        </p:txBody>
      </p:sp>
      <p:sp>
        <p:nvSpPr>
          <p:cNvPr id="5" name="页脚占位符 4"/>
          <p:cNvSpPr>
            <a:spLocks noGrp="1"/>
          </p:cNvSpPr>
          <p:nvPr>
            <p:ph type="ftr" sz="quarter" idx="11"/>
          </p:nvPr>
        </p:nvSpPr>
        <p:spPr>
          <a:xfrm>
            <a:off x="4038600" y="6356353"/>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3"/>
            <a:ext cx="2743200" cy="365125"/>
          </a:xfrm>
          <a:prstGeom prst="rect">
            <a:avLst/>
          </a:prstGeom>
        </p:spPr>
        <p:txBody>
          <a:bodyPr/>
          <a:lstStyle/>
          <a:p>
            <a:fld id="{A7AAEAA2-D029-4D23-B6D5-DE004B8B3ED2}"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6"/>
            <a:ext cx="10515600" cy="984704"/>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C764DE79-268F-4C1A-8933-263129D2AF90}" type="datetimeFigureOut">
              <a:rPr lang="en-US" dirty="0"/>
              <a:pPr/>
              <a:t>10/31/2017</a:t>
            </a:fld>
            <a:endParaRPr lang="en-US" dirty="0"/>
          </a:p>
        </p:txBody>
      </p:sp>
      <p:sp>
        <p:nvSpPr>
          <p:cNvPr id="4" name="页脚占位符 3"/>
          <p:cNvSpPr>
            <a:spLocks noGrp="1"/>
          </p:cNvSpPr>
          <p:nvPr>
            <p:ph type="ftr" sz="quarter" idx="11"/>
          </p:nvPr>
        </p:nvSpPr>
        <p:spPr/>
        <p:txBody>
          <a:bodyPr/>
          <a:lstStyle/>
          <a:p>
            <a:endParaRPr lang="en-US" dirty="0"/>
          </a:p>
        </p:txBody>
      </p:sp>
      <p:sp>
        <p:nvSpPr>
          <p:cNvPr id="5" name="灯片编号占位符 4"/>
          <p:cNvSpPr>
            <a:spLocks noGrp="1"/>
          </p:cNvSpPr>
          <p:nvPr>
            <p:ph type="sldNum" sz="quarter" idx="12"/>
          </p:nvPr>
        </p:nvSpPr>
        <p:spPr/>
        <p:txBody>
          <a:bodyPr/>
          <a:lstStyle/>
          <a:p>
            <a:fld id="{48F63A3B-78C7-47BE-AE5E-E10140E04643}"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C764DE79-268F-4C1A-8933-263129D2AF90}" type="datetimeFigureOut">
              <a:rPr lang="en-US" dirty="0"/>
              <a:pPr/>
              <a:t>10/31/2017</a:t>
            </a:fld>
            <a:endParaRPr lang="en-US" dirty="0"/>
          </a:p>
        </p:txBody>
      </p:sp>
      <p:sp>
        <p:nvSpPr>
          <p:cNvPr id="4" name="页脚占位符 3"/>
          <p:cNvSpPr>
            <a:spLocks noGrp="1"/>
          </p:cNvSpPr>
          <p:nvPr>
            <p:ph type="ftr" sz="quarter" idx="11"/>
          </p:nvPr>
        </p:nvSpPr>
        <p:spPr/>
        <p:txBody>
          <a:bodyPr/>
          <a:lstStyle/>
          <a:p>
            <a:endParaRPr lang="en-US" dirty="0"/>
          </a:p>
        </p:txBody>
      </p:sp>
      <p:sp>
        <p:nvSpPr>
          <p:cNvPr id="5" name="灯片编号占位符 4"/>
          <p:cNvSpPr>
            <a:spLocks noGrp="1"/>
          </p:cNvSpPr>
          <p:nvPr>
            <p:ph type="sldNum" sz="quarter" idx="12"/>
          </p:nvPr>
        </p:nvSpPr>
        <p:spPr/>
        <p:txBody>
          <a:bodyPr/>
          <a:lstStyle/>
          <a:p>
            <a:fld id="{48F63A3B-78C7-47BE-AE5E-E10140E04643}"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764DE79-268F-4C1A-8933-263129D2AF90}" type="datetimeFigureOut">
              <a:rPr lang="en-US" smtClean="0"/>
              <a:pPr/>
              <a:t>10/31/2017</a:t>
            </a:fld>
            <a:endParaRPr lang="en-US" dirty="0"/>
          </a:p>
        </p:txBody>
      </p:sp>
      <p:sp>
        <p:nvSpPr>
          <p:cNvPr id="5" name="页脚占位符 4"/>
          <p:cNvSpPr>
            <a:spLocks noGrp="1"/>
          </p:cNvSpPr>
          <p:nvPr>
            <p:ph type="ftr" sz="quarter" idx="11"/>
          </p:nvPr>
        </p:nvSpPr>
        <p:spPr/>
        <p:txBody>
          <a:bodyPr/>
          <a:lstStyle/>
          <a:p>
            <a:endParaRPr lang="en-US" dirty="0"/>
          </a:p>
        </p:txBody>
      </p:sp>
      <p:sp>
        <p:nvSpPr>
          <p:cNvPr id="6" name="灯片编号占位符 5"/>
          <p:cNvSpPr>
            <a:spLocks noGrp="1"/>
          </p:cNvSpPr>
          <p:nvPr>
            <p:ph type="sldNum" sz="quarter" idx="12"/>
          </p:nvPr>
        </p:nvSpPr>
        <p:spPr/>
        <p:txBody>
          <a:bodyPr/>
          <a:lstStyle/>
          <a:p>
            <a:fld id="{48F63A3B-78C7-47BE-AE5E-E10140E04643}"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3"/>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E45C30F-118E-4A65-AC9A-986A4ABA69A9}" type="datetimeFigureOut">
              <a:rPr lang="zh-CN" altLang="en-US" smtClean="0"/>
              <a:pPr/>
              <a:t>2017/10/31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BBDF29C-D2A3-40EA-A8A9-18A2E3A59708}"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128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8229600" y="1600203"/>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C764DE79-268F-4C1A-8933-263129D2AF90}" type="datetimeFigureOut">
              <a:rPr lang="en-US" smtClean="0"/>
              <a:pPr/>
              <a:t>10/31/2017</a:t>
            </a:fld>
            <a:endParaRPr lang="en-US" dirty="0"/>
          </a:p>
        </p:txBody>
      </p:sp>
      <p:sp>
        <p:nvSpPr>
          <p:cNvPr id="6" name="页脚占位符 5"/>
          <p:cNvSpPr>
            <a:spLocks noGrp="1"/>
          </p:cNvSpPr>
          <p:nvPr>
            <p:ph type="ftr" sz="quarter" idx="11"/>
          </p:nvPr>
        </p:nvSpPr>
        <p:spPr/>
        <p:txBody>
          <a:bodyPr/>
          <a:lstStyle/>
          <a:p>
            <a:endParaRPr lang="en-US" dirty="0"/>
          </a:p>
        </p:txBody>
      </p:sp>
      <p:sp>
        <p:nvSpPr>
          <p:cNvPr id="7" name="灯片编号占位符 6"/>
          <p:cNvSpPr>
            <a:spLocks noGrp="1"/>
          </p:cNvSpPr>
          <p:nvPr>
            <p:ph type="sldNum" sz="quarter" idx="12"/>
          </p:nvPr>
        </p:nvSpPr>
        <p:spPr/>
        <p:txBody>
          <a:bodyPr/>
          <a:lstStyle/>
          <a:p>
            <a:fld id="{48F63A3B-78C7-47BE-AE5E-E10140E04643}"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C764DE79-268F-4C1A-8933-263129D2AF90}" type="datetimeFigureOut">
              <a:rPr lang="en-US" smtClean="0"/>
              <a:pPr/>
              <a:t>10/31/2017</a:t>
            </a:fld>
            <a:endParaRPr lang="en-US" dirty="0"/>
          </a:p>
        </p:txBody>
      </p:sp>
      <p:sp>
        <p:nvSpPr>
          <p:cNvPr id="8" name="页脚占位符 7"/>
          <p:cNvSpPr>
            <a:spLocks noGrp="1"/>
          </p:cNvSpPr>
          <p:nvPr>
            <p:ph type="ftr" sz="quarter" idx="11"/>
          </p:nvPr>
        </p:nvSpPr>
        <p:spPr/>
        <p:txBody>
          <a:bodyPr/>
          <a:lstStyle/>
          <a:p>
            <a:endParaRPr lang="en-US" dirty="0"/>
          </a:p>
        </p:txBody>
      </p:sp>
      <p:sp>
        <p:nvSpPr>
          <p:cNvPr id="9" name="灯片编号占位符 8"/>
          <p:cNvSpPr>
            <a:spLocks noGrp="1"/>
          </p:cNvSpPr>
          <p:nvPr>
            <p:ph type="sldNum" sz="quarter" idx="12"/>
          </p:nvPr>
        </p:nvSpPr>
        <p:spPr/>
        <p:txBody>
          <a:bodyPr/>
          <a:lstStyle/>
          <a:p>
            <a:fld id="{48F63A3B-78C7-47BE-AE5E-E10140E04643}"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C764DE79-268F-4C1A-8933-263129D2AF90}" type="datetimeFigureOut">
              <a:rPr lang="en-US" smtClean="0"/>
              <a:pPr/>
              <a:t>10/31/2017</a:t>
            </a:fld>
            <a:endParaRPr lang="en-US" dirty="0"/>
          </a:p>
        </p:txBody>
      </p:sp>
      <p:sp>
        <p:nvSpPr>
          <p:cNvPr id="4" name="页脚占位符 3"/>
          <p:cNvSpPr>
            <a:spLocks noGrp="1"/>
          </p:cNvSpPr>
          <p:nvPr>
            <p:ph type="ftr" sz="quarter" idx="11"/>
          </p:nvPr>
        </p:nvSpPr>
        <p:spPr/>
        <p:txBody>
          <a:bodyPr/>
          <a:lstStyle/>
          <a:p>
            <a:endParaRPr lang="en-US" dirty="0"/>
          </a:p>
        </p:txBody>
      </p:sp>
      <p:sp>
        <p:nvSpPr>
          <p:cNvPr id="5" name="灯片编号占位符 4"/>
          <p:cNvSpPr>
            <a:spLocks noGrp="1"/>
          </p:cNvSpPr>
          <p:nvPr>
            <p:ph type="sldNum" sz="quarter" idx="12"/>
          </p:nvPr>
        </p:nvSpPr>
        <p:spPr/>
        <p:txBody>
          <a:bodyPr/>
          <a:lstStyle/>
          <a:p>
            <a:fld id="{48F63A3B-78C7-47BE-AE5E-E10140E04643}"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764DE79-268F-4C1A-8933-263129D2AF90}" type="datetimeFigureOut">
              <a:rPr lang="en-US" smtClean="0"/>
              <a:pPr/>
              <a:t>10/31/2017</a:t>
            </a:fld>
            <a:endParaRPr lang="en-US" dirty="0"/>
          </a:p>
        </p:txBody>
      </p:sp>
      <p:sp>
        <p:nvSpPr>
          <p:cNvPr id="3" name="页脚占位符 2"/>
          <p:cNvSpPr>
            <a:spLocks noGrp="1"/>
          </p:cNvSpPr>
          <p:nvPr>
            <p:ph type="ftr" sz="quarter" idx="11"/>
          </p:nvPr>
        </p:nvSpPr>
        <p:spPr/>
        <p:txBody>
          <a:bodyPr/>
          <a:lstStyle/>
          <a:p>
            <a:endParaRPr lang="en-US" dirty="0"/>
          </a:p>
        </p:txBody>
      </p:sp>
      <p:sp>
        <p:nvSpPr>
          <p:cNvPr id="4" name="灯片编号占位符 3"/>
          <p:cNvSpPr>
            <a:spLocks noGrp="1"/>
          </p:cNvSpPr>
          <p:nvPr>
            <p:ph type="sldNum" sz="quarter" idx="12"/>
          </p:nvPr>
        </p:nvSpPr>
        <p:spPr/>
        <p:txBody>
          <a:bodyPr/>
          <a:lstStyle/>
          <a:p>
            <a:fld id="{48F63A3B-78C7-47BE-AE5E-E10140E04643}"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C764DE79-268F-4C1A-8933-263129D2AF90}" type="datetimeFigureOut">
              <a:rPr lang="en-US" smtClean="0"/>
              <a:pPr/>
              <a:t>10/31/2017</a:t>
            </a:fld>
            <a:endParaRPr lang="en-US" dirty="0"/>
          </a:p>
        </p:txBody>
      </p:sp>
      <p:sp>
        <p:nvSpPr>
          <p:cNvPr id="6" name="页脚占位符 5"/>
          <p:cNvSpPr>
            <a:spLocks noGrp="1"/>
          </p:cNvSpPr>
          <p:nvPr>
            <p:ph type="ftr" sz="quarter" idx="11"/>
          </p:nvPr>
        </p:nvSpPr>
        <p:spPr/>
        <p:txBody>
          <a:bodyPr/>
          <a:lstStyle/>
          <a:p>
            <a:endParaRPr lang="en-US" dirty="0"/>
          </a:p>
        </p:txBody>
      </p:sp>
      <p:sp>
        <p:nvSpPr>
          <p:cNvPr id="7" name="灯片编号占位符 6"/>
          <p:cNvSpPr>
            <a:spLocks noGrp="1"/>
          </p:cNvSpPr>
          <p:nvPr>
            <p:ph type="sldNum" sz="quarter" idx="12"/>
          </p:nvPr>
        </p:nvSpPr>
        <p:spPr/>
        <p:txBody>
          <a:bodyPr/>
          <a:lstStyle/>
          <a:p>
            <a:fld id="{48F63A3B-78C7-47BE-AE5E-E10140E04643}"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E45C30F-118E-4A65-AC9A-986A4ABA69A9}" type="datetimeFigureOut">
              <a:rPr lang="zh-CN" altLang="en-US" smtClean="0"/>
              <a:pPr/>
              <a:t>2017/10/31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BBDF29C-D2A3-40EA-A8A9-18A2E3A59708}"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3"/>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0" y="6356353"/>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smtClean="0"/>
              <a:pPr/>
              <a:t>10/31/2017</a:t>
            </a:fld>
            <a:endParaRPr lang="en-US" dirty="0"/>
          </a:p>
        </p:txBody>
      </p:sp>
      <p:sp>
        <p:nvSpPr>
          <p:cNvPr id="5" name="页脚占位符 4"/>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灯片编号占位符 5"/>
          <p:cNvSpPr>
            <a:spLocks noGrp="1"/>
          </p:cNvSpPr>
          <p:nvPr>
            <p:ph type="sldNum" sz="quarter" idx="4"/>
          </p:nvPr>
        </p:nvSpPr>
        <p:spPr>
          <a:xfrm>
            <a:off x="8737600" y="6356353"/>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51" r:id="rId12"/>
    <p:sldLayoutId id="2147483654" r:id="rId13"/>
    <p:sldLayoutId id="2147483658" r:id="rId14"/>
    <p:sldLayoutId id="2147483659" r:id="rId15"/>
    <p:sldLayoutId id="2147483660" r:id="rId16"/>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xml"/><Relationship Id="rId1" Type="http://schemas.openxmlformats.org/officeDocument/2006/relationships/tags" Target="../tags/tag1.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audio" Target="../media/audio3.wav"/><Relationship Id="rId7" Type="http://schemas.microsoft.com/office/2007/relationships/media" Target="file:///C:\&#24037;&#20316;\24\n085.asf" TargetMode="External"/><Relationship Id="rId2" Type="http://schemas.openxmlformats.org/officeDocument/2006/relationships/slideLayout" Target="../slideLayouts/slideLayout7.xml"/><Relationship Id="rId1" Type="http://schemas.openxmlformats.org/officeDocument/2006/relationships/video" Target="file:///C:\&#24037;&#20316;\24\n085.asf" TargetMode="Externa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 Id="rId9" Type="http://schemas.openxmlformats.org/officeDocument/2006/relationships/image" Target="../media/image13.png"/></Relationships>
</file>

<file path=ppt/slides/_rels/slide19.xml.rels><?xml version="1.0" encoding="UTF-8" standalone="yes"?>
<Relationships xmlns="http://schemas.openxmlformats.org/package/2006/relationships"><Relationship Id="rId2" Type="http://schemas.openxmlformats.org/officeDocument/2006/relationships/audio" Target="../media/audio4.wav"/><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4.wav"/><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3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34.wmf"/><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custDataLst>
              <p:tags r:id="rId2"/>
            </p:custDataLst>
          </p:nvPr>
        </p:nvSpPr>
        <p:spPr>
          <a:xfrm>
            <a:off x="1337945" y="1651094"/>
            <a:ext cx="8839200" cy="1309894"/>
          </a:xfrm>
          <a:prstGeom prst="rect">
            <a:avLst/>
          </a:prstGeom>
        </p:spPr>
        <p:txBody>
          <a:bodyPr vert="horz" lIns="91440" tIns="45720" rIns="91440" bIns="45720" rtlCol="0" anchor="b">
            <a:normAutofit/>
            <a:scene3d>
              <a:camera prst="orthographicFront"/>
              <a:lightRig rig="threePt" dir="t"/>
            </a:scene3d>
          </a:bodyPr>
          <a:lstStyle>
            <a:lvl1pPr algn="ctr" defTabSz="914400" rtl="0" eaLnBrk="1" latinLnBrk="0" hangingPunct="1">
              <a:lnSpc>
                <a:spcPct val="90000"/>
              </a:lnSpc>
              <a:spcBef>
                <a:spcPct val="0"/>
              </a:spcBef>
              <a:buNone/>
              <a:defRPr sz="4200" b="0" kern="1200">
                <a:solidFill>
                  <a:srgbClr val="509E4F">
                    <a:lumMod val="75000"/>
                  </a:srgbClr>
                </a:solidFill>
                <a:latin typeface="黑体" panose="02010600030101010101" pitchFamily="49" charset="-122"/>
                <a:ea typeface="黑体" panose="02010600030101010101" pitchFamily="49" charset="-122"/>
                <a:cs typeface="+mn-ea"/>
              </a:defRPr>
            </a:lvl1pPr>
          </a:lstStyle>
          <a:p>
            <a:r>
              <a:rPr lang="zh-CN" altLang="en-US" sz="4400" dirty="0" smtClean="0">
                <a:latin typeface="Arial" panose="020B0604020202020204" pitchFamily="34" charset="0"/>
              </a:rPr>
              <a:t>专题十五　电功率与生活用电</a:t>
            </a:r>
            <a:endParaRPr lang="zh-CN" altLang="en-US" sz="4400" b="0" dirty="0">
              <a:latin typeface="Arial" panose="020B0604020202020204" pitchFamily="34" charset="0"/>
              <a:ea typeface="黑体" panose="02010600030101010101" pitchFamily="49" charset="-122"/>
            </a:endParaRPr>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7" name="矩形 4"/>
          <p:cNvSpPr/>
          <p:nvPr/>
        </p:nvSpPr>
        <p:spPr>
          <a:xfrm>
            <a:off x="1583055" y="427038"/>
            <a:ext cx="6323965" cy="618490"/>
          </a:xfrm>
          <a:prstGeom prst="rect">
            <a:avLst/>
          </a:prstGeom>
          <a:gradFill rotWithShape="1">
            <a:gsLst>
              <a:gs pos="0">
                <a:srgbClr val="2C5D98">
                  <a:alpha val="100000"/>
                </a:srgbClr>
              </a:gs>
              <a:gs pos="80000">
                <a:srgbClr val="3C7BC7">
                  <a:alpha val="100000"/>
                </a:srgbClr>
              </a:gs>
              <a:gs pos="100000">
                <a:srgbClr val="3A7CCB">
                  <a:alpha val="100000"/>
                </a:srgbClr>
              </a:gs>
            </a:gsLst>
            <a:lin ang="5400000"/>
            <a:tileRect/>
          </a:gradFill>
          <a:ln w="9525" cap="flat" cmpd="sng">
            <a:solidFill>
              <a:srgbClr val="4A7EBB"/>
            </a:solidFill>
            <a:prstDash val="solid"/>
            <a:miter/>
            <a:headEnd type="none" w="med" len="med"/>
            <a:tailEnd type="none" w="med" len="med"/>
          </a:ln>
          <a:effectLst>
            <a:outerShdw dist="23000" dir="5400000" algn="ctr" rotWithShape="0">
              <a:srgbClr val="000000">
                <a:alpha val="25000"/>
              </a:srgbClr>
            </a:outerShdw>
          </a:effectLst>
        </p:spPr>
        <p:txBody>
          <a:bodyPr vert="horz" wrap="none" anchor="t">
            <a:spAutoFit/>
          </a:bodyPr>
          <a:lstStyle/>
          <a:p>
            <a:pPr lvl="0" eaLnBrk="1" hangingPunct="1"/>
            <a:r>
              <a:rPr lang="en-US" altLang="zh-CN" sz="3200" b="1" dirty="0">
                <a:solidFill>
                  <a:srgbClr val="FFFFFF"/>
                </a:solidFill>
                <a:latin typeface="Comic Sans MS" panose="030F0702030302020204" pitchFamily="2" charset="0"/>
                <a:ea typeface="宋体" panose="02010600030101010101" pitchFamily="2" charset="-122"/>
              </a:rPr>
              <a:t>4.</a:t>
            </a:r>
            <a:r>
              <a:rPr lang="zh-CN" altLang="en-US" sz="3200" b="1" dirty="0">
                <a:solidFill>
                  <a:srgbClr val="FFFFFF"/>
                </a:solidFill>
                <a:latin typeface="Comic Sans MS" panose="030F0702030302020204" pitchFamily="2" charset="0"/>
                <a:ea typeface="宋体" panose="02010600030101010101" pitchFamily="2" charset="-122"/>
              </a:rPr>
              <a:t>串、并联电路电功率的分配规律</a:t>
            </a:r>
          </a:p>
        </p:txBody>
      </p:sp>
      <p:sp>
        <p:nvSpPr>
          <p:cNvPr id="15362" name="Rectangle 2"/>
          <p:cNvSpPr/>
          <p:nvPr/>
        </p:nvSpPr>
        <p:spPr>
          <a:xfrm>
            <a:off x="930910" y="1310005"/>
            <a:ext cx="8532495" cy="1115060"/>
          </a:xfrm>
          <a:prstGeom prst="rect">
            <a:avLst/>
          </a:prstGeom>
          <a:noFill/>
          <a:ln w="9525">
            <a:noFill/>
          </a:ln>
        </p:spPr>
        <p:txBody>
          <a:bodyPr vert="horz" wrap="square" anchor="t">
            <a:spAutoFit/>
          </a:bodyPr>
          <a:lstStyle/>
          <a:p>
            <a:pPr lvl="0" eaLnBrk="1" hangingPunct="1">
              <a:lnSpc>
                <a:spcPct val="120000"/>
              </a:lnSpc>
            </a:pPr>
            <a:r>
              <a:rPr lang="zh-CN" altLang="en-US" sz="2800" b="1" dirty="0">
                <a:latin typeface="Times New Roman" panose="02020603050405020304" pitchFamily="18" charset="0"/>
                <a:ea typeface="Times New Roman" panose="02020603050405020304" pitchFamily="18" charset="0"/>
              </a:rPr>
              <a:t>　　</a:t>
            </a:r>
            <a:r>
              <a:rPr lang="en-US" altLang="zh-CN" sz="2800" b="1" dirty="0">
                <a:latin typeface="Times New Roman" panose="02020603050405020304" pitchFamily="18" charset="0"/>
                <a:ea typeface="Times New Roman" panose="02020603050405020304" pitchFamily="18" charset="0"/>
              </a:rPr>
              <a:t>(1)</a:t>
            </a:r>
            <a:r>
              <a:rPr lang="zh-CN" altLang="en-US" sz="2800" b="1" dirty="0">
                <a:latin typeface="Times New Roman" panose="02020603050405020304" pitchFamily="18" charset="0"/>
                <a:ea typeface="宋体" panose="02010600030101010101" pitchFamily="2" charset="-122"/>
              </a:rPr>
              <a:t>串联电路中电阻消耗的电功率与其电阻值成正比，即</a:t>
            </a:r>
            <a:r>
              <a:rPr lang="en-US" altLang="zh-CN" sz="2800" b="1" dirty="0">
                <a:latin typeface="Times New Roman" panose="02020603050405020304" pitchFamily="18" charset="0"/>
                <a:ea typeface="宋体" panose="02010600030101010101" pitchFamily="2" charset="-122"/>
              </a:rPr>
              <a:t>P</a:t>
            </a:r>
            <a:r>
              <a:rPr lang="en-US" altLang="zh-CN" sz="2800" b="1" baseline="-25000" dirty="0">
                <a:solidFill>
                  <a:schemeClr val="tx1"/>
                </a:solidFill>
                <a:uFillTx/>
                <a:latin typeface="Times New Roman" panose="02020603050405020304" pitchFamily="18" charset="0"/>
                <a:ea typeface="宋体" panose="02010600030101010101" pitchFamily="2" charset="-122"/>
              </a:rPr>
              <a:t>1</a:t>
            </a:r>
            <a:r>
              <a:rPr lang="zh-CN" altLang="en-US" sz="2800" b="1" dirty="0">
                <a:latin typeface="Times New Roman" panose="02020603050405020304" pitchFamily="18" charset="0"/>
                <a:ea typeface="宋体" panose="02010600030101010101" pitchFamily="2" charset="-122"/>
              </a:rPr>
              <a:t>：</a:t>
            </a:r>
            <a:r>
              <a:rPr lang="en-US" altLang="zh-CN" sz="2800" b="1" dirty="0">
                <a:latin typeface="Times New Roman" panose="02020603050405020304" pitchFamily="18" charset="0"/>
                <a:ea typeface="宋体" panose="02010600030101010101" pitchFamily="2" charset="-122"/>
              </a:rPr>
              <a:t>P</a:t>
            </a:r>
            <a:r>
              <a:rPr lang="en-US" altLang="zh-CN" sz="2800" b="1" baseline="-25000" dirty="0">
                <a:solidFill>
                  <a:schemeClr val="tx1"/>
                </a:solidFill>
                <a:uFillTx/>
                <a:latin typeface="Times New Roman" panose="02020603050405020304" pitchFamily="18" charset="0"/>
                <a:ea typeface="宋体" panose="02010600030101010101" pitchFamily="2" charset="-122"/>
              </a:rPr>
              <a:t>2</a:t>
            </a:r>
            <a:r>
              <a:rPr lang="en-US" altLang="zh-CN" sz="2800" b="1" dirty="0">
                <a:latin typeface="Times New Roman" panose="02020603050405020304" pitchFamily="18" charset="0"/>
                <a:ea typeface="宋体" panose="02010600030101010101" pitchFamily="2" charset="-122"/>
              </a:rPr>
              <a:t>=R</a:t>
            </a:r>
            <a:r>
              <a:rPr lang="en-US" altLang="zh-CN" sz="2800" b="1" baseline="-25000" dirty="0">
                <a:solidFill>
                  <a:schemeClr val="tx1"/>
                </a:solidFill>
                <a:uFillTx/>
                <a:latin typeface="Times New Roman" panose="02020603050405020304" pitchFamily="18" charset="0"/>
                <a:ea typeface="宋体" panose="02010600030101010101" pitchFamily="2" charset="-122"/>
              </a:rPr>
              <a:t>1</a:t>
            </a:r>
            <a:r>
              <a:rPr lang="zh-CN" altLang="en-US" sz="2800" b="1" dirty="0">
                <a:latin typeface="Times New Roman" panose="02020603050405020304" pitchFamily="18" charset="0"/>
                <a:ea typeface="宋体" panose="02010600030101010101" pitchFamily="2" charset="-122"/>
              </a:rPr>
              <a:t>：</a:t>
            </a:r>
            <a:r>
              <a:rPr lang="en-US" altLang="zh-CN" sz="2800" b="1" dirty="0">
                <a:latin typeface="Times New Roman" panose="02020603050405020304" pitchFamily="18" charset="0"/>
                <a:ea typeface="宋体" panose="02010600030101010101" pitchFamily="2" charset="-122"/>
              </a:rPr>
              <a:t>R</a:t>
            </a:r>
            <a:r>
              <a:rPr lang="en-US" altLang="zh-CN" sz="2800" b="1" baseline="-25000" dirty="0">
                <a:solidFill>
                  <a:schemeClr val="tx1"/>
                </a:solidFill>
                <a:uFillTx/>
                <a:latin typeface="Times New Roman" panose="02020603050405020304" pitchFamily="18" charset="0"/>
                <a:ea typeface="宋体" panose="02010600030101010101" pitchFamily="2" charset="-122"/>
              </a:rPr>
              <a:t>2</a:t>
            </a:r>
          </a:p>
        </p:txBody>
      </p:sp>
      <p:sp>
        <p:nvSpPr>
          <p:cNvPr id="2" name="Rectangle 2"/>
          <p:cNvSpPr/>
          <p:nvPr/>
        </p:nvSpPr>
        <p:spPr>
          <a:xfrm>
            <a:off x="930910" y="2709545"/>
            <a:ext cx="8532495" cy="1115060"/>
          </a:xfrm>
          <a:prstGeom prst="rect">
            <a:avLst/>
          </a:prstGeom>
          <a:noFill/>
          <a:ln w="9525">
            <a:noFill/>
          </a:ln>
        </p:spPr>
        <p:txBody>
          <a:bodyPr vert="horz" wrap="square" anchor="t">
            <a:spAutoFit/>
          </a:bodyPr>
          <a:lstStyle/>
          <a:p>
            <a:pPr lvl="0" eaLnBrk="1" hangingPunct="1">
              <a:lnSpc>
                <a:spcPct val="120000"/>
              </a:lnSpc>
            </a:pPr>
            <a:r>
              <a:rPr lang="zh-CN" altLang="en-US" sz="2800" b="1" dirty="0">
                <a:latin typeface="Times New Roman" panose="02020603050405020304" pitchFamily="18" charset="0"/>
                <a:ea typeface="Times New Roman" panose="02020603050405020304" pitchFamily="18" charset="0"/>
              </a:rPr>
              <a:t>　　</a:t>
            </a:r>
            <a:r>
              <a:rPr lang="en-US" altLang="zh-CN" sz="2800" b="1" dirty="0">
                <a:latin typeface="Times New Roman" panose="02020603050405020304" pitchFamily="18" charset="0"/>
                <a:ea typeface="Times New Roman" panose="02020603050405020304" pitchFamily="18" charset="0"/>
              </a:rPr>
              <a:t>(2)</a:t>
            </a:r>
            <a:r>
              <a:rPr lang="zh-CN" altLang="en-US" sz="2800" b="1" dirty="0">
                <a:latin typeface="Times New Roman" panose="02020603050405020304" pitchFamily="18" charset="0"/>
                <a:ea typeface="宋体" panose="02010600030101010101" pitchFamily="2" charset="-122"/>
              </a:rPr>
              <a:t>并联电路中电阻消耗的电功率与其电阻值成反比，即</a:t>
            </a:r>
            <a:r>
              <a:rPr lang="en-US" altLang="zh-CN" sz="2800" b="1" dirty="0">
                <a:latin typeface="Times New Roman" panose="02020603050405020304" pitchFamily="18" charset="0"/>
                <a:ea typeface="宋体" panose="02010600030101010101" pitchFamily="2" charset="-122"/>
              </a:rPr>
              <a:t>P</a:t>
            </a:r>
            <a:r>
              <a:rPr lang="en-US" altLang="zh-CN" sz="2800" b="1" baseline="-25000" dirty="0">
                <a:solidFill>
                  <a:schemeClr val="tx1"/>
                </a:solidFill>
                <a:uFillTx/>
                <a:latin typeface="Times New Roman" panose="02020603050405020304" pitchFamily="18" charset="0"/>
                <a:ea typeface="宋体" panose="02010600030101010101" pitchFamily="2" charset="-122"/>
              </a:rPr>
              <a:t>1</a:t>
            </a:r>
            <a:r>
              <a:rPr lang="zh-CN" altLang="en-US" sz="2800" b="1" dirty="0">
                <a:latin typeface="Times New Roman" panose="02020603050405020304" pitchFamily="18" charset="0"/>
                <a:ea typeface="宋体" panose="02010600030101010101" pitchFamily="2" charset="-122"/>
              </a:rPr>
              <a:t>：</a:t>
            </a:r>
            <a:r>
              <a:rPr lang="en-US" altLang="zh-CN" sz="2800" b="1" dirty="0">
                <a:latin typeface="Times New Roman" panose="02020603050405020304" pitchFamily="18" charset="0"/>
                <a:ea typeface="宋体" panose="02010600030101010101" pitchFamily="2" charset="-122"/>
              </a:rPr>
              <a:t>P</a:t>
            </a:r>
            <a:r>
              <a:rPr lang="en-US" altLang="zh-CN" sz="2800" b="1" baseline="-25000" dirty="0">
                <a:solidFill>
                  <a:schemeClr val="tx1"/>
                </a:solidFill>
                <a:uFillTx/>
                <a:latin typeface="Times New Roman" panose="02020603050405020304" pitchFamily="18" charset="0"/>
                <a:ea typeface="宋体" panose="02010600030101010101" pitchFamily="2" charset="-122"/>
              </a:rPr>
              <a:t>2</a:t>
            </a:r>
            <a:r>
              <a:rPr lang="en-US" altLang="zh-CN" sz="2800" b="1" dirty="0">
                <a:latin typeface="Times New Roman" panose="02020603050405020304" pitchFamily="18" charset="0"/>
                <a:ea typeface="宋体" panose="02010600030101010101" pitchFamily="2" charset="-122"/>
              </a:rPr>
              <a:t>=R</a:t>
            </a:r>
            <a:r>
              <a:rPr lang="en-US" altLang="zh-CN" sz="2800" b="1" baseline="-25000" dirty="0">
                <a:solidFill>
                  <a:schemeClr val="tx1"/>
                </a:solidFill>
                <a:uFillTx/>
                <a:latin typeface="Times New Roman" panose="02020603050405020304" pitchFamily="18" charset="0"/>
                <a:ea typeface="宋体" panose="02010600030101010101" pitchFamily="2" charset="-122"/>
              </a:rPr>
              <a:t>2</a:t>
            </a:r>
            <a:r>
              <a:rPr lang="zh-CN" altLang="en-US" sz="2800" b="1" dirty="0">
                <a:latin typeface="Times New Roman" panose="02020603050405020304" pitchFamily="18" charset="0"/>
                <a:ea typeface="宋体" panose="02010600030101010101" pitchFamily="2" charset="-122"/>
              </a:rPr>
              <a:t>：</a:t>
            </a:r>
            <a:r>
              <a:rPr lang="en-US" altLang="zh-CN" sz="2800" b="1" dirty="0">
                <a:latin typeface="Times New Roman" panose="02020603050405020304" pitchFamily="18" charset="0"/>
                <a:ea typeface="宋体" panose="02010600030101010101" pitchFamily="2" charset="-122"/>
              </a:rPr>
              <a:t>R</a:t>
            </a:r>
            <a:r>
              <a:rPr lang="en-US" altLang="zh-CN" sz="2800" b="1" baseline="-25000" dirty="0">
                <a:solidFill>
                  <a:schemeClr val="tx1"/>
                </a:solidFill>
                <a:uFillTx/>
                <a:latin typeface="Times New Roman" panose="02020603050405020304" pitchFamily="18" charset="0"/>
                <a:ea typeface="宋体" panose="02010600030101010101" pitchFamily="2" charset="-122"/>
              </a:rPr>
              <a:t>1</a:t>
            </a:r>
          </a:p>
        </p:txBody>
      </p:sp>
      <p:sp>
        <p:nvSpPr>
          <p:cNvPr id="13315" name="Text Box 7"/>
          <p:cNvSpPr txBox="1"/>
          <p:nvPr/>
        </p:nvSpPr>
        <p:spPr>
          <a:xfrm>
            <a:off x="1583055" y="4123690"/>
            <a:ext cx="7165975" cy="1554480"/>
          </a:xfrm>
          <a:prstGeom prst="rect">
            <a:avLst/>
          </a:prstGeom>
          <a:noFill/>
          <a:ln w="9525">
            <a:noFill/>
          </a:ln>
        </p:spPr>
        <p:txBody>
          <a:bodyPr vert="horz" wrap="square" anchor="t">
            <a:spAutoFit/>
          </a:bodyPr>
          <a:lstStyle/>
          <a:p>
            <a:pPr lvl="0" eaLnBrk="1" hangingPunct="1"/>
            <a:r>
              <a:rPr lang="zh-CN" altLang="en-US" sz="3200" b="1" dirty="0">
                <a:solidFill>
                  <a:srgbClr val="FF0000"/>
                </a:solidFill>
                <a:latin typeface="楷体_GB2312" panose="02010609030101010101" pitchFamily="1" charset="-122"/>
                <a:ea typeface="楷体_GB2312" panose="02010609030101010101" pitchFamily="1" charset="-122"/>
              </a:rPr>
              <a:t>在串联电路中两灯泡变暗,并且在并联电路中更亮的灯泡，在串联电路中反而更暗</a:t>
            </a:r>
            <a:r>
              <a:rPr lang="en-US" altLang="zh-CN" sz="3200" b="1" dirty="0">
                <a:solidFill>
                  <a:srgbClr val="FF0000"/>
                </a:solidFill>
                <a:latin typeface="楷体_GB2312" panose="02010609030101010101" pitchFamily="1" charset="-122"/>
                <a:ea typeface="楷体_GB2312" panose="02010609030101010101" pitchFamily="1"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362">
                                            <p:txEl>
                                              <p:charRg st="0" end="2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charRg st="0" end="2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41" presetClass="entr" presetSubtype="0" fill="hold" grpId="1" nodeType="clickEffect">
                                  <p:stCondLst>
                                    <p:cond delay="0"/>
                                  </p:stCondLst>
                                  <p:iterate type="lt">
                                    <p:tmPct val="10000"/>
                                  </p:iterate>
                                  <p:childTnLst>
                                    <p:set>
                                      <p:cBhvr>
                                        <p:cTn id="14" dur="1" fill="hold">
                                          <p:stCondLst>
                                            <p:cond delay="0"/>
                                          </p:stCondLst>
                                        </p:cTn>
                                        <p:tgtEl>
                                          <p:spTgt spid="13315"/>
                                        </p:tgtEl>
                                        <p:attrNameLst>
                                          <p:attrName>style.visibility</p:attrName>
                                        </p:attrNameLst>
                                      </p:cBhvr>
                                      <p:to>
                                        <p:strVal val="visible"/>
                                      </p:to>
                                    </p:set>
                                    <p:anim calcmode="lin" valueType="num">
                                      <p:cBhvr>
                                        <p:cTn id="15" dur="500" fill="hold"/>
                                        <p:tgtEl>
                                          <p:spTgt spid="13315"/>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3315"/>
                                        </p:tgtEl>
                                        <p:attrNameLst>
                                          <p:attrName>ppt_y</p:attrName>
                                        </p:attrNameLst>
                                      </p:cBhvr>
                                      <p:tavLst>
                                        <p:tav tm="0">
                                          <p:val>
                                            <p:strVal val="#ppt_y"/>
                                          </p:val>
                                        </p:tav>
                                        <p:tav tm="100000">
                                          <p:val>
                                            <p:strVal val="#ppt_y"/>
                                          </p:val>
                                        </p:tav>
                                      </p:tavLst>
                                    </p:anim>
                                    <p:anim calcmode="lin" valueType="num">
                                      <p:cBhvr>
                                        <p:cTn id="17" dur="500" fill="hold"/>
                                        <p:tgtEl>
                                          <p:spTgt spid="13315"/>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3315"/>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p:tgtEl>
                                          <p:spTgt spid="13315"/>
                                        </p:tgtEl>
                                      </p:cBhvr>
                                    </p:animEffect>
                                  </p:childTnLst>
                                  <p:subTnLst>
                                    <p:audio>
                                      <p:cMediaNode>
                                        <p:cTn display="0" masterRel="sameClick">
                                          <p:stCondLst>
                                            <p:cond evt="begin" delay="0">
                                              <p:tn val="13"/>
                                            </p:cond>
                                          </p:stCondLst>
                                          <p:endCondLst>
                                            <p:cond evt="onStopAudio" delay="0">
                                              <p:tgtEl>
                                                <p:sldTgt/>
                                              </p:tgtEl>
                                            </p:cond>
                                          </p:endCondLst>
                                        </p:cTn>
                                        <p:tgtEl>
                                          <p:sndTgt r:embed="rId2"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1" bldLvl="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20493"/>
          <p:cNvSpPr txBox="1"/>
          <p:nvPr/>
        </p:nvSpPr>
        <p:spPr>
          <a:xfrm>
            <a:off x="2458228" y="619417"/>
            <a:ext cx="6337300" cy="640080"/>
          </a:xfrm>
          <a:prstGeom prst="rect">
            <a:avLst/>
          </a:prstGeom>
          <a:noFill/>
          <a:ln w="9525">
            <a:noFill/>
          </a:ln>
        </p:spPr>
        <p:txBody>
          <a:bodyPr anchor="t">
            <a:spAutoFit/>
          </a:bodyPr>
          <a:lstStyle/>
          <a:p>
            <a:pPr lvl="0" algn="ctr">
              <a:spcBef>
                <a:spcPct val="50000"/>
              </a:spcBef>
            </a:pPr>
            <a:r>
              <a:rPr lang="zh-CN" altLang="en-US" sz="3600" b="1" dirty="0" smtClean="0">
                <a:solidFill>
                  <a:schemeClr val="tx2"/>
                </a:solidFill>
                <a:latin typeface="Arial" panose="020B0604020202020204" pitchFamily="34" charset="0"/>
                <a:ea typeface="华文仿宋" panose="02010600040101010101" pitchFamily="2" charset="-122"/>
              </a:rPr>
              <a:t>考点三   电功率的测量 </a:t>
            </a:r>
            <a:endParaRPr lang="zh-CN" altLang="en-US" sz="3600" b="1" dirty="0">
              <a:solidFill>
                <a:schemeClr val="tx2"/>
              </a:solidFill>
              <a:latin typeface="Arial" panose="020B0604020202020204" pitchFamily="34" charset="0"/>
              <a:ea typeface="华文仿宋" panose="02010600040101010101" pitchFamily="2" charset="-122"/>
            </a:endParaRPr>
          </a:p>
        </p:txBody>
      </p:sp>
      <p:sp>
        <p:nvSpPr>
          <p:cNvPr id="13317" name="矩形 4"/>
          <p:cNvSpPr/>
          <p:nvPr/>
        </p:nvSpPr>
        <p:spPr>
          <a:xfrm>
            <a:off x="1738630" y="1360488"/>
            <a:ext cx="5507355" cy="618490"/>
          </a:xfrm>
          <a:prstGeom prst="rect">
            <a:avLst/>
          </a:prstGeom>
          <a:gradFill rotWithShape="1">
            <a:gsLst>
              <a:gs pos="0">
                <a:srgbClr val="2C5D98">
                  <a:alpha val="100000"/>
                </a:srgbClr>
              </a:gs>
              <a:gs pos="80000">
                <a:srgbClr val="3C7BC7">
                  <a:alpha val="100000"/>
                </a:srgbClr>
              </a:gs>
              <a:gs pos="100000">
                <a:srgbClr val="3A7CCB">
                  <a:alpha val="100000"/>
                </a:srgbClr>
              </a:gs>
            </a:gsLst>
            <a:lin ang="5400000"/>
            <a:tileRect/>
          </a:gradFill>
          <a:ln w="9525" cap="flat" cmpd="sng">
            <a:solidFill>
              <a:srgbClr val="4A7EBB"/>
            </a:solidFill>
            <a:prstDash val="solid"/>
            <a:miter/>
            <a:headEnd type="none" w="med" len="med"/>
            <a:tailEnd type="none" w="med" len="med"/>
          </a:ln>
          <a:effectLst>
            <a:outerShdw dist="23000" dir="5400000" algn="ctr" rotWithShape="0">
              <a:srgbClr val="000000">
                <a:alpha val="25000"/>
              </a:srgbClr>
            </a:outerShdw>
          </a:effectLst>
        </p:spPr>
        <p:txBody>
          <a:bodyPr vert="horz" wrap="none" anchor="t">
            <a:spAutoFit/>
          </a:bodyPr>
          <a:lstStyle/>
          <a:p>
            <a:pPr lvl="0" eaLnBrk="1" hangingPunct="1"/>
            <a:r>
              <a:rPr lang="en-US" altLang="zh-CN" sz="3200" b="1" dirty="0">
                <a:solidFill>
                  <a:srgbClr val="FFFFFF"/>
                </a:solidFill>
                <a:latin typeface="Comic Sans MS" panose="030F0702030302020204" pitchFamily="2" charset="0"/>
                <a:ea typeface="宋体" panose="02010600030101010101" pitchFamily="2" charset="-122"/>
              </a:rPr>
              <a:t>1.</a:t>
            </a:r>
            <a:r>
              <a:rPr lang="zh-CN" altLang="en-US" sz="3200" b="1" dirty="0">
                <a:solidFill>
                  <a:srgbClr val="FFFFFF"/>
                </a:solidFill>
                <a:latin typeface="Comic Sans MS" panose="030F0702030302020204" pitchFamily="2" charset="0"/>
                <a:ea typeface="宋体" panose="02010600030101010101" pitchFamily="2" charset="-122"/>
              </a:rPr>
              <a:t>用伏安法测小灯泡的电功率</a:t>
            </a:r>
          </a:p>
        </p:txBody>
      </p:sp>
      <p:sp>
        <p:nvSpPr>
          <p:cNvPr id="4102" name="Rectangle 2"/>
          <p:cNvSpPr/>
          <p:nvPr/>
        </p:nvSpPr>
        <p:spPr>
          <a:xfrm>
            <a:off x="1659255" y="3169920"/>
            <a:ext cx="2250440" cy="518160"/>
          </a:xfrm>
          <a:prstGeom prst="rect">
            <a:avLst/>
          </a:prstGeom>
          <a:gradFill rotWithShape="0">
            <a:gsLst>
              <a:gs pos="0">
                <a:srgbClr val="D1E8FF">
                  <a:alpha val="100000"/>
                </a:srgbClr>
              </a:gs>
              <a:gs pos="100000">
                <a:srgbClr val="99CCFF">
                  <a:alpha val="100000"/>
                </a:srgbClr>
              </a:gs>
            </a:gsLst>
            <a:lin ang="5400000" scaled="1"/>
            <a:tileRect/>
          </a:gradFill>
          <a:ln w="19050" cap="flat" cmpd="sng">
            <a:solidFill>
              <a:schemeClr val="tx2"/>
            </a:solidFill>
            <a:prstDash val="solid"/>
            <a:miter/>
            <a:headEnd type="none" w="med" len="med"/>
            <a:tailEnd type="none" w="med" len="med"/>
          </a:ln>
        </p:spPr>
        <p:txBody>
          <a:bodyPr vert="horz" wrap="square" anchor="t">
            <a:spAutoFit/>
          </a:bodyPr>
          <a:lstStyle/>
          <a:p>
            <a:pPr lvl="0" algn="ctr" eaLnBrk="1" hangingPunct="1"/>
            <a:r>
              <a:rPr lang="en-US" altLang="zh-CN" sz="2800" b="1" dirty="0">
                <a:latin typeface="宋体" panose="02010600030101010101" pitchFamily="2" charset="-122"/>
                <a:ea typeface="宋体" panose="02010600030101010101" pitchFamily="2" charset="-122"/>
              </a:rPr>
              <a:t>(2)</a:t>
            </a:r>
            <a:r>
              <a:rPr lang="zh-CN" altLang="en-US" sz="2800" b="1" dirty="0">
                <a:latin typeface="宋体" panose="02010600030101010101" pitchFamily="2" charset="-122"/>
                <a:ea typeface="宋体" panose="02010600030101010101" pitchFamily="2" charset="-122"/>
              </a:rPr>
              <a:t>实验原理</a:t>
            </a:r>
            <a:endParaRPr lang="en-US" altLang="x-none" sz="2800" b="1" dirty="0">
              <a:latin typeface="Times New Roman" panose="02020603050405020304" pitchFamily="18" charset="0"/>
              <a:ea typeface="宋体" panose="02010600030101010101" pitchFamily="2" charset="-122"/>
            </a:endParaRPr>
          </a:p>
        </p:txBody>
      </p:sp>
      <p:sp>
        <p:nvSpPr>
          <p:cNvPr id="4099" name="矩形 7"/>
          <p:cNvSpPr/>
          <p:nvPr/>
        </p:nvSpPr>
        <p:spPr>
          <a:xfrm>
            <a:off x="4361498" y="3180398"/>
            <a:ext cx="1265237" cy="517525"/>
          </a:xfrm>
          <a:prstGeom prst="rect">
            <a:avLst/>
          </a:prstGeom>
          <a:noFill/>
          <a:ln w="9525">
            <a:noFill/>
          </a:ln>
        </p:spPr>
        <p:txBody>
          <a:bodyPr vert="horz" wrap="none" anchor="t">
            <a:spAutoFit/>
          </a:bodyPr>
          <a:lstStyle/>
          <a:p>
            <a:pPr lvl="0" eaLnBrk="1" hangingPunct="1"/>
            <a:r>
              <a:rPr lang="en-US" altLang="x-none" sz="2800" b="1" i="1" dirty="0">
                <a:solidFill>
                  <a:srgbClr val="000000"/>
                </a:solidFill>
                <a:latin typeface="Times New Roman" panose="02020603050405020304" pitchFamily="18" charset="0"/>
                <a:ea typeface="Times New Roman" panose="02020603050405020304" pitchFamily="18" charset="0"/>
              </a:rPr>
              <a:t>P</a:t>
            </a:r>
            <a:r>
              <a:rPr lang="en-US" altLang="x-none" sz="2800" b="1" dirty="0">
                <a:solidFill>
                  <a:srgbClr val="000000"/>
                </a:solidFill>
                <a:latin typeface="Times New Roman" panose="02020603050405020304" pitchFamily="18" charset="0"/>
                <a:ea typeface="Times New Roman" panose="02020603050405020304" pitchFamily="18" charset="0"/>
              </a:rPr>
              <a:t> = </a:t>
            </a:r>
            <a:r>
              <a:rPr lang="en-US" altLang="x-none" sz="2800" b="1" i="1" dirty="0">
                <a:solidFill>
                  <a:srgbClr val="000000"/>
                </a:solidFill>
                <a:latin typeface="Times New Roman" panose="02020603050405020304" pitchFamily="18" charset="0"/>
                <a:ea typeface="Times New Roman" panose="02020603050405020304" pitchFamily="18" charset="0"/>
              </a:rPr>
              <a:t>UI</a:t>
            </a:r>
            <a:r>
              <a:rPr lang="zh-CN" altLang="en-US" sz="2800" b="1" dirty="0">
                <a:solidFill>
                  <a:srgbClr val="000000"/>
                </a:solidFill>
                <a:latin typeface="Times New Roman" panose="02020603050405020304" pitchFamily="18" charset="0"/>
                <a:ea typeface="Times New Roman" panose="02020603050405020304" pitchFamily="18" charset="0"/>
              </a:rPr>
              <a:t> </a:t>
            </a:r>
            <a:endParaRPr lang="zh-CN" altLang="en-US" dirty="0">
              <a:latin typeface="Comic Sans MS" panose="030F0702030302020204" pitchFamily="2" charset="0"/>
              <a:ea typeface="宋体" panose="02010600030101010101" pitchFamily="2" charset="-122"/>
            </a:endParaRPr>
          </a:p>
        </p:txBody>
      </p:sp>
      <p:sp>
        <p:nvSpPr>
          <p:cNvPr id="4103" name="Rectangle 2"/>
          <p:cNvSpPr/>
          <p:nvPr/>
        </p:nvSpPr>
        <p:spPr>
          <a:xfrm>
            <a:off x="1659255" y="4138930"/>
            <a:ext cx="2250440" cy="518160"/>
          </a:xfrm>
          <a:prstGeom prst="rect">
            <a:avLst/>
          </a:prstGeom>
          <a:gradFill rotWithShape="0">
            <a:gsLst>
              <a:gs pos="0">
                <a:srgbClr val="D1E8FF">
                  <a:alpha val="100000"/>
                </a:srgbClr>
              </a:gs>
              <a:gs pos="100000">
                <a:srgbClr val="99CCFF">
                  <a:alpha val="100000"/>
                </a:srgbClr>
              </a:gs>
            </a:gsLst>
            <a:lin ang="5400000" scaled="1"/>
            <a:tileRect/>
          </a:gradFill>
          <a:ln w="19050" cap="flat" cmpd="sng">
            <a:solidFill>
              <a:schemeClr val="tx2"/>
            </a:solidFill>
            <a:prstDash val="solid"/>
            <a:miter/>
            <a:headEnd type="none" w="med" len="med"/>
            <a:tailEnd type="none" w="med" len="med"/>
          </a:ln>
        </p:spPr>
        <p:txBody>
          <a:bodyPr vert="horz" wrap="square" anchor="t">
            <a:spAutoFit/>
          </a:bodyPr>
          <a:lstStyle/>
          <a:p>
            <a:pPr lvl="0" algn="ctr" eaLnBrk="1" hangingPunct="1"/>
            <a:r>
              <a:rPr lang="en-US" altLang="zh-CN" sz="2800" b="1" dirty="0">
                <a:latin typeface="宋体" panose="02010600030101010101" pitchFamily="2" charset="-122"/>
                <a:ea typeface="宋体" panose="02010600030101010101" pitchFamily="2" charset="-122"/>
              </a:rPr>
              <a:t>(3)</a:t>
            </a:r>
            <a:r>
              <a:rPr lang="zh-CN" altLang="en-US" sz="2800" b="1" dirty="0">
                <a:latin typeface="宋体" panose="02010600030101010101" pitchFamily="2" charset="-122"/>
                <a:ea typeface="宋体" panose="02010600030101010101" pitchFamily="2" charset="-122"/>
              </a:rPr>
              <a:t>实验器材</a:t>
            </a:r>
            <a:endParaRPr lang="en-US" altLang="x-none" sz="2800" b="1" dirty="0">
              <a:latin typeface="Times New Roman" panose="02020603050405020304" pitchFamily="18" charset="0"/>
              <a:ea typeface="宋体" panose="02010600030101010101" pitchFamily="2" charset="-122"/>
            </a:endParaRPr>
          </a:p>
        </p:txBody>
      </p:sp>
      <p:sp>
        <p:nvSpPr>
          <p:cNvPr id="4100" name="矩形 8"/>
          <p:cNvSpPr/>
          <p:nvPr/>
        </p:nvSpPr>
        <p:spPr>
          <a:xfrm>
            <a:off x="4056063" y="3995738"/>
            <a:ext cx="5795962" cy="2011680"/>
          </a:xfrm>
          <a:prstGeom prst="rect">
            <a:avLst/>
          </a:prstGeom>
          <a:noFill/>
          <a:ln w="9525">
            <a:noFill/>
          </a:ln>
        </p:spPr>
        <p:txBody>
          <a:bodyPr vert="horz" wrap="square" anchor="t">
            <a:spAutoFit/>
          </a:bodyPr>
          <a:lstStyle/>
          <a:p>
            <a:pPr lvl="0" eaLnBrk="1" hangingPunct="1">
              <a:lnSpc>
                <a:spcPct val="150000"/>
              </a:lnSpc>
            </a:pPr>
            <a:r>
              <a:rPr lang="zh-CN" altLang="en-US" sz="2800" b="1" dirty="0">
                <a:solidFill>
                  <a:srgbClr val="000000"/>
                </a:solidFill>
                <a:latin typeface="Times New Roman" panose="02020603050405020304" pitchFamily="18" charset="0"/>
                <a:ea typeface="Times New Roman" panose="02020603050405020304" pitchFamily="18" charset="0"/>
              </a:rPr>
              <a:t>电源、开关、导线、电流表、电压表、滑动变阻器、小灯泡（额定电压</a:t>
            </a:r>
            <a:r>
              <a:rPr lang="en-US" altLang="x-none" sz="2800" b="1" dirty="0">
                <a:solidFill>
                  <a:srgbClr val="000000"/>
                </a:solidFill>
                <a:latin typeface="Times New Roman" panose="02020603050405020304" pitchFamily="18" charset="0"/>
                <a:ea typeface="Times New Roman" panose="02020603050405020304" pitchFamily="18" charset="0"/>
              </a:rPr>
              <a:t>2.5 V</a:t>
            </a:r>
            <a:r>
              <a:rPr lang="zh-CN" altLang="en-US" sz="2800" b="1" dirty="0">
                <a:solidFill>
                  <a:srgbClr val="000000"/>
                </a:solidFill>
                <a:latin typeface="Times New Roman" panose="02020603050405020304" pitchFamily="18" charset="0"/>
                <a:ea typeface="Times New Roman" panose="02020603050405020304" pitchFamily="18" charset="0"/>
              </a:rPr>
              <a:t>）</a:t>
            </a:r>
            <a:r>
              <a:rPr lang="en-US" altLang="zh-CN" sz="2800" b="1" dirty="0">
                <a:solidFill>
                  <a:srgbClr val="000000"/>
                </a:solidFill>
                <a:latin typeface="Times New Roman" panose="02020603050405020304" pitchFamily="18" charset="0"/>
                <a:ea typeface="Times New Roman" panose="02020603050405020304" pitchFamily="18" charset="0"/>
              </a:rPr>
              <a:t>.</a:t>
            </a:r>
          </a:p>
        </p:txBody>
      </p:sp>
      <p:sp>
        <p:nvSpPr>
          <p:cNvPr id="4101" name="Rectangle 2"/>
          <p:cNvSpPr/>
          <p:nvPr/>
        </p:nvSpPr>
        <p:spPr>
          <a:xfrm>
            <a:off x="1738630" y="2341880"/>
            <a:ext cx="2171065" cy="518160"/>
          </a:xfrm>
          <a:prstGeom prst="rect">
            <a:avLst/>
          </a:prstGeom>
          <a:gradFill rotWithShape="0">
            <a:gsLst>
              <a:gs pos="0">
                <a:srgbClr val="D1E8FF">
                  <a:alpha val="100000"/>
                </a:srgbClr>
              </a:gs>
              <a:gs pos="100000">
                <a:srgbClr val="99CCFF">
                  <a:alpha val="100000"/>
                </a:srgbClr>
              </a:gs>
            </a:gsLst>
            <a:lin ang="5400000" scaled="1"/>
            <a:tileRect/>
          </a:gradFill>
          <a:ln w="19050" cap="flat" cmpd="sng">
            <a:solidFill>
              <a:schemeClr val="tx2"/>
            </a:solidFill>
            <a:prstDash val="solid"/>
            <a:miter/>
            <a:headEnd type="none" w="med" len="med"/>
            <a:tailEnd type="none" w="med" len="med"/>
          </a:ln>
        </p:spPr>
        <p:txBody>
          <a:bodyPr vert="horz" wrap="square" anchor="t">
            <a:spAutoFit/>
          </a:bodyPr>
          <a:lstStyle/>
          <a:p>
            <a:pPr lvl="0" algn="ctr" eaLnBrk="1" hangingPunct="1"/>
            <a:r>
              <a:rPr lang="en-US" altLang="zh-CN" sz="2800" b="1" dirty="0">
                <a:latin typeface="宋体" panose="02010600030101010101" pitchFamily="2" charset="-122"/>
                <a:ea typeface="宋体" panose="02010600030101010101" pitchFamily="2" charset="-122"/>
              </a:rPr>
              <a:t>(1)</a:t>
            </a:r>
            <a:r>
              <a:rPr lang="zh-CN" altLang="en-US" sz="2800" b="1" dirty="0">
                <a:latin typeface="宋体" panose="02010600030101010101" pitchFamily="2" charset="-122"/>
                <a:ea typeface="宋体" panose="02010600030101010101" pitchFamily="2" charset="-122"/>
              </a:rPr>
              <a:t>实验目的</a:t>
            </a:r>
            <a:endParaRPr lang="en-US" altLang="x-none" sz="2800" b="1" dirty="0">
              <a:latin typeface="Times New Roman" panose="02020603050405020304" pitchFamily="18" charset="0"/>
              <a:ea typeface="宋体" panose="02010600030101010101" pitchFamily="2" charset="-122"/>
            </a:endParaRPr>
          </a:p>
        </p:txBody>
      </p:sp>
      <p:sp>
        <p:nvSpPr>
          <p:cNvPr id="4098" name="Rectangle 2"/>
          <p:cNvSpPr/>
          <p:nvPr/>
        </p:nvSpPr>
        <p:spPr>
          <a:xfrm>
            <a:off x="2169160" y="2235200"/>
            <a:ext cx="7489825" cy="731520"/>
          </a:xfrm>
          <a:prstGeom prst="rect">
            <a:avLst/>
          </a:prstGeom>
          <a:noFill/>
          <a:ln w="9525">
            <a:noFill/>
          </a:ln>
        </p:spPr>
        <p:txBody>
          <a:bodyPr vert="horz" wrap="square" anchor="t">
            <a:spAutoFit/>
          </a:bodyPr>
          <a:lstStyle/>
          <a:p>
            <a:pPr lvl="0" eaLnBrk="1" hangingPunct="1">
              <a:lnSpc>
                <a:spcPct val="150000"/>
              </a:lnSpc>
            </a:pPr>
            <a:r>
              <a:rPr lang="zh-CN" altLang="en-US" sz="2800" b="1" dirty="0">
                <a:latin typeface="Times New Roman" panose="02020603050405020304" pitchFamily="18" charset="0"/>
                <a:ea typeface="Times New Roman" panose="02020603050405020304" pitchFamily="18" charset="0"/>
              </a:rPr>
              <a:t>　　　　　　测量小灯泡的电功率</a:t>
            </a:r>
            <a:r>
              <a:rPr lang="en-US" altLang="zh-CN" sz="2800" b="1" dirty="0">
                <a:latin typeface="Times New Roman" panose="02020603050405020304" pitchFamily="18" charset="0"/>
                <a:ea typeface="Times New Roman" panose="02020603050405020304" pitchFamily="18" charset="0"/>
              </a:rPr>
              <a:t>.</a:t>
            </a:r>
            <a:r>
              <a:rPr lang="zh-CN" altLang="en-US" sz="2800" b="1" dirty="0">
                <a:latin typeface="Times New Roman" panose="02020603050405020304" pitchFamily="18" charset="0"/>
                <a:ea typeface="Times New Roman" panose="02020603050405020304" pitchFamily="18" charset="0"/>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317"/>
                                        </p:tgtEl>
                                        <p:attrNameLst>
                                          <p:attrName>style.visibility</p:attrName>
                                        </p:attrNameLst>
                                      </p:cBhvr>
                                      <p:to>
                                        <p:strVal val="visible"/>
                                      </p:to>
                                    </p:set>
                                    <p:animEffect transition="in" filter="blinds(horizontal)">
                                      <p:cBhvr>
                                        <p:cTn id="12" dur="500"/>
                                        <p:tgtEl>
                                          <p:spTgt spid="13317"/>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10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4098">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10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4099"/>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4103"/>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41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317" grpId="0" animBg="1"/>
      <p:bldP spid="4102" grpId="0" bldLvl="0" animBg="1"/>
      <p:bldP spid="4099" grpId="0"/>
      <p:bldP spid="4103" grpId="0" bldLvl="0" animBg="1"/>
      <p:bldP spid="4100" grpId="0"/>
      <p:bldP spid="4101"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39"/>
          <p:cNvSpPr/>
          <p:nvPr/>
        </p:nvSpPr>
        <p:spPr>
          <a:xfrm>
            <a:off x="1367155" y="772160"/>
            <a:ext cx="3384550" cy="518160"/>
          </a:xfrm>
          <a:prstGeom prst="rect">
            <a:avLst/>
          </a:prstGeom>
          <a:noFill/>
          <a:ln w="9525">
            <a:noFill/>
          </a:ln>
        </p:spPr>
        <p:txBody>
          <a:bodyPr vert="horz" wrap="square" anchor="t">
            <a:spAutoFit/>
          </a:bodyPr>
          <a:lstStyle/>
          <a:p>
            <a:pPr lvl="0" eaLnBrk="1" hangingPunct="1"/>
            <a:r>
              <a:rPr lang="zh-CN" altLang="en-US" sz="2800" b="1" dirty="0">
                <a:latin typeface="宋体" panose="02010600030101010101" pitchFamily="2" charset="-122"/>
                <a:ea typeface="宋体" panose="02010600030101010101" pitchFamily="2" charset="-122"/>
              </a:rPr>
              <a:t>　　</a:t>
            </a:r>
            <a:r>
              <a:rPr lang="en-US" altLang="zh-CN" sz="2800" b="1" dirty="0">
                <a:latin typeface="宋体" panose="02010600030101010101" pitchFamily="2" charset="-122"/>
                <a:ea typeface="宋体" panose="02010600030101010101" pitchFamily="2" charset="-122"/>
              </a:rPr>
              <a:t>(4)</a:t>
            </a:r>
            <a:r>
              <a:rPr lang="zh-CN" altLang="en-US" sz="2800" b="1" dirty="0">
                <a:latin typeface="宋体" panose="02010600030101010101" pitchFamily="2" charset="-122"/>
                <a:ea typeface="宋体" panose="02010600030101010101" pitchFamily="2" charset="-122"/>
              </a:rPr>
              <a:t>实验电路图：</a:t>
            </a:r>
          </a:p>
        </p:txBody>
      </p:sp>
      <p:grpSp>
        <p:nvGrpSpPr>
          <p:cNvPr id="5123" name="组合 5122"/>
          <p:cNvGrpSpPr/>
          <p:nvPr/>
        </p:nvGrpSpPr>
        <p:grpSpPr>
          <a:xfrm>
            <a:off x="2562225" y="1713230"/>
            <a:ext cx="5982970" cy="4360545"/>
            <a:chOff x="0" y="0"/>
            <a:chExt cx="3470" cy="2563"/>
          </a:xfrm>
        </p:grpSpPr>
        <p:grpSp>
          <p:nvGrpSpPr>
            <p:cNvPr id="5124" name="组合 5123"/>
            <p:cNvGrpSpPr/>
            <p:nvPr/>
          </p:nvGrpSpPr>
          <p:grpSpPr>
            <a:xfrm>
              <a:off x="0" y="0"/>
              <a:ext cx="3470" cy="2563"/>
              <a:chOff x="0" y="0"/>
              <a:chExt cx="3470" cy="2563"/>
            </a:xfrm>
          </p:grpSpPr>
          <p:sp>
            <p:nvSpPr>
              <p:cNvPr id="5125" name="Rectangle 72"/>
              <p:cNvSpPr/>
              <p:nvPr/>
            </p:nvSpPr>
            <p:spPr>
              <a:xfrm>
                <a:off x="0" y="0"/>
                <a:ext cx="3470" cy="2563"/>
              </a:xfrm>
              <a:prstGeom prst="rect">
                <a:avLst/>
              </a:prstGeom>
              <a:solidFill>
                <a:schemeClr val="bg1">
                  <a:alpha val="100000"/>
                </a:schemeClr>
              </a:solidFill>
              <a:ln w="9525">
                <a:noFill/>
              </a:ln>
            </p:spPr>
            <p:txBody>
              <a:bodyPr vert="horz" wrap="none" anchor="ctr"/>
              <a:lstStyle/>
              <a:p>
                <a:pPr lvl="0" eaLnBrk="1" hangingPunct="1"/>
                <a:endParaRPr lang="zh-CN" altLang="en-US" dirty="0">
                  <a:solidFill>
                    <a:srgbClr val="000000"/>
                  </a:solidFill>
                  <a:latin typeface="Calibri" panose="020F0502020204030204" charset="0"/>
                  <a:ea typeface="宋体" panose="02010600030101010101" pitchFamily="2" charset="-122"/>
                </a:endParaRPr>
              </a:p>
            </p:txBody>
          </p:sp>
          <p:grpSp>
            <p:nvGrpSpPr>
              <p:cNvPr id="5126" name="组合 5125"/>
              <p:cNvGrpSpPr/>
              <p:nvPr/>
            </p:nvGrpSpPr>
            <p:grpSpPr>
              <a:xfrm>
                <a:off x="431" y="114"/>
                <a:ext cx="2861" cy="1939"/>
                <a:chOff x="0" y="0"/>
                <a:chExt cx="4541497" cy="3077654"/>
              </a:xfrm>
            </p:grpSpPr>
            <p:sp>
              <p:nvSpPr>
                <p:cNvPr id="5127" name="Line 40"/>
                <p:cNvSpPr/>
                <p:nvPr/>
              </p:nvSpPr>
              <p:spPr>
                <a:xfrm>
                  <a:off x="1510506" y="1002792"/>
                  <a:ext cx="2681288" cy="0"/>
                </a:xfrm>
                <a:prstGeom prst="line">
                  <a:avLst/>
                </a:prstGeom>
                <a:ln w="22225" cap="flat" cmpd="sng">
                  <a:solidFill>
                    <a:schemeClr val="tx1"/>
                  </a:solidFill>
                  <a:prstDash val="solid"/>
                  <a:headEnd type="none" w="med" len="med"/>
                  <a:tailEnd type="none" w="med" len="med"/>
                </a:ln>
              </p:spPr>
            </p:sp>
            <p:sp>
              <p:nvSpPr>
                <p:cNvPr id="5128" name="Line 41"/>
                <p:cNvSpPr/>
                <p:nvPr/>
              </p:nvSpPr>
              <p:spPr>
                <a:xfrm>
                  <a:off x="794" y="1002792"/>
                  <a:ext cx="871538" cy="0"/>
                </a:xfrm>
                <a:prstGeom prst="line">
                  <a:avLst/>
                </a:prstGeom>
                <a:ln w="22225" cap="flat" cmpd="sng">
                  <a:solidFill>
                    <a:schemeClr val="tx1"/>
                  </a:solidFill>
                  <a:prstDash val="solid"/>
                  <a:headEnd type="none" w="med" len="med"/>
                  <a:tailEnd type="none" w="med" len="med"/>
                </a:ln>
              </p:spPr>
            </p:sp>
            <p:sp>
              <p:nvSpPr>
                <p:cNvPr id="5129" name="Line 42"/>
                <p:cNvSpPr/>
                <p:nvPr/>
              </p:nvSpPr>
              <p:spPr>
                <a:xfrm rot="16200000">
                  <a:off x="-943769" y="1948942"/>
                  <a:ext cx="1887538" cy="0"/>
                </a:xfrm>
                <a:prstGeom prst="line">
                  <a:avLst/>
                </a:prstGeom>
                <a:ln w="22225" cap="flat" cmpd="sng">
                  <a:solidFill>
                    <a:schemeClr val="tx1"/>
                  </a:solidFill>
                  <a:prstDash val="solid"/>
                  <a:headEnd type="none" w="med" len="med"/>
                  <a:tailEnd type="none" w="med" len="med"/>
                </a:ln>
              </p:spPr>
            </p:sp>
            <p:sp>
              <p:nvSpPr>
                <p:cNvPr id="5130" name="Line 43"/>
                <p:cNvSpPr/>
                <p:nvPr/>
              </p:nvSpPr>
              <p:spPr>
                <a:xfrm>
                  <a:off x="794" y="2891917"/>
                  <a:ext cx="1443038" cy="0"/>
                </a:xfrm>
                <a:prstGeom prst="line">
                  <a:avLst/>
                </a:prstGeom>
                <a:ln w="22225" cap="flat" cmpd="sng">
                  <a:solidFill>
                    <a:schemeClr val="tx1"/>
                  </a:solidFill>
                  <a:prstDash val="solid"/>
                  <a:headEnd type="none" w="med" len="med"/>
                  <a:tailEnd type="none" w="med" len="med"/>
                </a:ln>
              </p:spPr>
            </p:sp>
            <p:sp>
              <p:nvSpPr>
                <p:cNvPr id="5131" name="Line 44"/>
                <p:cNvSpPr/>
                <p:nvPr/>
              </p:nvSpPr>
              <p:spPr>
                <a:xfrm>
                  <a:off x="1874044" y="2891917"/>
                  <a:ext cx="1082675" cy="0"/>
                </a:xfrm>
                <a:prstGeom prst="line">
                  <a:avLst/>
                </a:prstGeom>
                <a:ln w="22225" cap="flat" cmpd="sng">
                  <a:solidFill>
                    <a:schemeClr val="tx1"/>
                  </a:solidFill>
                  <a:prstDash val="solid"/>
                  <a:headEnd type="none" w="med" len="med"/>
                  <a:tailEnd type="none" w="med" len="med"/>
                </a:ln>
              </p:spPr>
            </p:sp>
            <p:sp>
              <p:nvSpPr>
                <p:cNvPr id="5132" name="Line 45"/>
                <p:cNvSpPr/>
                <p:nvPr/>
              </p:nvSpPr>
              <p:spPr>
                <a:xfrm>
                  <a:off x="3045619" y="2891917"/>
                  <a:ext cx="1146175" cy="0"/>
                </a:xfrm>
                <a:prstGeom prst="line">
                  <a:avLst/>
                </a:prstGeom>
                <a:ln w="22225" cap="flat" cmpd="sng">
                  <a:solidFill>
                    <a:schemeClr val="tx1"/>
                  </a:solidFill>
                  <a:prstDash val="solid"/>
                  <a:headEnd type="none" w="med" len="med"/>
                  <a:tailEnd type="none" w="med" len="med"/>
                </a:ln>
              </p:spPr>
            </p:sp>
            <p:sp>
              <p:nvSpPr>
                <p:cNvPr id="5133" name="Line 46"/>
                <p:cNvSpPr/>
                <p:nvPr/>
              </p:nvSpPr>
              <p:spPr>
                <a:xfrm rot="16200000">
                  <a:off x="3247231" y="1948942"/>
                  <a:ext cx="1887538" cy="0"/>
                </a:xfrm>
                <a:prstGeom prst="line">
                  <a:avLst/>
                </a:prstGeom>
                <a:ln w="22225" cap="flat" cmpd="sng">
                  <a:solidFill>
                    <a:schemeClr val="tx1"/>
                  </a:solidFill>
                  <a:prstDash val="solid"/>
                  <a:headEnd type="none" w="med" len="med"/>
                  <a:tailEnd type="none" w="med" len="med"/>
                </a:ln>
              </p:spPr>
            </p:sp>
            <p:sp>
              <p:nvSpPr>
                <p:cNvPr id="5134" name="Oval 47"/>
                <p:cNvSpPr/>
                <p:nvPr/>
              </p:nvSpPr>
              <p:spPr>
                <a:xfrm>
                  <a:off x="3918557" y="1728192"/>
                  <a:ext cx="533400" cy="531813"/>
                </a:xfrm>
                <a:prstGeom prst="ellipse">
                  <a:avLst/>
                </a:prstGeom>
                <a:solidFill>
                  <a:schemeClr val="bg1">
                    <a:alpha val="100000"/>
                  </a:schemeClr>
                </a:solidFill>
                <a:ln w="22225" cap="flat" cmpd="sng">
                  <a:solidFill>
                    <a:schemeClr val="tx1"/>
                  </a:solidFill>
                  <a:prstDash val="solid"/>
                  <a:headEnd type="none" w="med" len="med"/>
                  <a:tailEnd type="none" w="med" len="med"/>
                </a:ln>
              </p:spPr>
              <p:txBody>
                <a:bodyPr vert="horz" wrap="none" anchor="ctr"/>
                <a:lstStyle/>
                <a:p>
                  <a:pPr lvl="0" eaLnBrk="1" hangingPunct="1"/>
                  <a:endParaRPr lang="zh-CN" altLang="en-US" dirty="0">
                    <a:latin typeface="Comic Sans MS" panose="030F0702030302020204" pitchFamily="2" charset="0"/>
                    <a:ea typeface="宋体" panose="02010600030101010101" pitchFamily="2" charset="-122"/>
                  </a:endParaRPr>
                </a:p>
              </p:txBody>
            </p:sp>
            <p:sp>
              <p:nvSpPr>
                <p:cNvPr id="5135" name="AutoShape 48"/>
                <p:cNvSpPr/>
                <p:nvPr/>
              </p:nvSpPr>
              <p:spPr>
                <a:xfrm>
                  <a:off x="2442393" y="720080"/>
                  <a:ext cx="520700" cy="519113"/>
                </a:xfrm>
                <a:prstGeom prst="flowChartSummingJunction">
                  <a:avLst/>
                </a:prstGeom>
                <a:solidFill>
                  <a:schemeClr val="bg1">
                    <a:alpha val="100000"/>
                  </a:schemeClr>
                </a:solidFill>
                <a:ln w="22225" cap="flat" cmpd="sng">
                  <a:solidFill>
                    <a:schemeClr val="tx1"/>
                  </a:solidFill>
                  <a:prstDash val="solid"/>
                  <a:headEnd type="none" w="med" len="med"/>
                  <a:tailEnd type="none" w="med" len="med"/>
                </a:ln>
              </p:spPr>
              <p:txBody>
                <a:bodyPr vert="horz" wrap="none" anchor="ctr"/>
                <a:lstStyle/>
                <a:p>
                  <a:pPr lvl="0" eaLnBrk="1" hangingPunct="1"/>
                  <a:endParaRPr lang="zh-CN" altLang="en-US" dirty="0">
                    <a:latin typeface="Comic Sans MS" panose="030F0702030302020204" pitchFamily="2" charset="0"/>
                    <a:ea typeface="宋体" panose="02010600030101010101" pitchFamily="2" charset="-122"/>
                  </a:endParaRPr>
                </a:p>
              </p:txBody>
            </p:sp>
            <p:sp>
              <p:nvSpPr>
                <p:cNvPr id="5136" name="Rectangle 51"/>
                <p:cNvSpPr/>
                <p:nvPr/>
              </p:nvSpPr>
              <p:spPr>
                <a:xfrm>
                  <a:off x="267494" y="856742"/>
                  <a:ext cx="846138" cy="298450"/>
                </a:xfrm>
                <a:prstGeom prst="rect">
                  <a:avLst/>
                </a:prstGeom>
                <a:solidFill>
                  <a:schemeClr val="bg1">
                    <a:alpha val="100000"/>
                  </a:schemeClr>
                </a:solidFill>
                <a:ln w="22225" cap="flat" cmpd="sng">
                  <a:solidFill>
                    <a:schemeClr val="tx1"/>
                  </a:solidFill>
                  <a:prstDash val="solid"/>
                  <a:miter/>
                  <a:headEnd type="none" w="med" len="med"/>
                  <a:tailEnd type="none" w="med" len="med"/>
                </a:ln>
              </p:spPr>
              <p:txBody>
                <a:bodyPr vert="horz" wrap="none" anchor="ctr"/>
                <a:lstStyle/>
                <a:p>
                  <a:pPr lvl="0" eaLnBrk="1" hangingPunct="1"/>
                  <a:endParaRPr lang="zh-CN" altLang="en-US" dirty="0">
                    <a:latin typeface="Comic Sans MS" panose="030F0702030302020204" pitchFamily="2" charset="0"/>
                    <a:ea typeface="宋体" panose="02010600030101010101" pitchFamily="2" charset="-122"/>
                  </a:endParaRPr>
                </a:p>
              </p:txBody>
            </p:sp>
            <p:sp>
              <p:nvSpPr>
                <p:cNvPr id="5137" name="Line 52"/>
                <p:cNvSpPr/>
                <p:nvPr/>
              </p:nvSpPr>
              <p:spPr>
                <a:xfrm>
                  <a:off x="689769" y="345567"/>
                  <a:ext cx="820738" cy="0"/>
                </a:xfrm>
                <a:prstGeom prst="line">
                  <a:avLst/>
                </a:prstGeom>
                <a:ln w="22225" cap="flat" cmpd="sng">
                  <a:solidFill>
                    <a:schemeClr val="tx1"/>
                  </a:solidFill>
                  <a:prstDash val="solid"/>
                  <a:headEnd type="none" w="med" len="med"/>
                  <a:tailEnd type="none" w="med" len="med"/>
                </a:ln>
              </p:spPr>
            </p:sp>
            <p:sp>
              <p:nvSpPr>
                <p:cNvPr id="5138" name="Line 54"/>
                <p:cNvSpPr/>
                <p:nvPr/>
              </p:nvSpPr>
              <p:spPr>
                <a:xfrm rot="16200000">
                  <a:off x="1181881" y="674166"/>
                  <a:ext cx="657225" cy="0"/>
                </a:xfrm>
                <a:prstGeom prst="line">
                  <a:avLst/>
                </a:prstGeom>
                <a:ln w="22225" cap="flat" cmpd="sng">
                  <a:solidFill>
                    <a:schemeClr val="tx1"/>
                  </a:solidFill>
                  <a:prstDash val="solid"/>
                  <a:headEnd type="none" w="med" len="med"/>
                  <a:tailEnd type="none" w="med" len="med"/>
                </a:ln>
              </p:spPr>
            </p:sp>
            <p:grpSp>
              <p:nvGrpSpPr>
                <p:cNvPr id="5139" name="组合 5138"/>
                <p:cNvGrpSpPr/>
                <p:nvPr/>
              </p:nvGrpSpPr>
              <p:grpSpPr>
                <a:xfrm flipV="1">
                  <a:off x="2126225" y="252028"/>
                  <a:ext cx="1119187" cy="766763"/>
                  <a:chOff x="0" y="0"/>
                  <a:chExt cx="1119187" cy="766763"/>
                </a:xfrm>
              </p:grpSpPr>
              <p:sp>
                <p:nvSpPr>
                  <p:cNvPr id="5140" name="Line 53"/>
                  <p:cNvSpPr/>
                  <p:nvPr/>
                </p:nvSpPr>
                <p:spPr>
                  <a:xfrm rot="16200000">
                    <a:off x="-383381" y="383381"/>
                    <a:ext cx="766763" cy="0"/>
                  </a:xfrm>
                  <a:prstGeom prst="line">
                    <a:avLst/>
                  </a:prstGeom>
                  <a:ln w="22225" cap="flat" cmpd="sng">
                    <a:solidFill>
                      <a:schemeClr val="tx1"/>
                    </a:solidFill>
                    <a:prstDash val="solid"/>
                    <a:headEnd type="none" w="med" len="med"/>
                    <a:tailEnd type="none" w="med" len="med"/>
                  </a:ln>
                </p:spPr>
              </p:sp>
              <p:sp>
                <p:nvSpPr>
                  <p:cNvPr id="5141" name="Line 55"/>
                  <p:cNvSpPr/>
                  <p:nvPr/>
                </p:nvSpPr>
                <p:spPr>
                  <a:xfrm rot="16200000">
                    <a:off x="735793" y="383381"/>
                    <a:ext cx="766763" cy="0"/>
                  </a:xfrm>
                  <a:prstGeom prst="line">
                    <a:avLst/>
                  </a:prstGeom>
                  <a:ln w="22225" cap="flat" cmpd="sng">
                    <a:solidFill>
                      <a:schemeClr val="tx1"/>
                    </a:solidFill>
                    <a:prstDash val="solid"/>
                    <a:headEnd type="none" w="med" len="med"/>
                    <a:tailEnd type="none" w="med" len="med"/>
                  </a:ln>
                </p:spPr>
              </p:sp>
              <p:sp>
                <p:nvSpPr>
                  <p:cNvPr id="5142" name="Line 57"/>
                  <p:cNvSpPr/>
                  <p:nvPr/>
                </p:nvSpPr>
                <p:spPr>
                  <a:xfrm>
                    <a:off x="793" y="753269"/>
                    <a:ext cx="1106488" cy="0"/>
                  </a:xfrm>
                  <a:prstGeom prst="line">
                    <a:avLst/>
                  </a:prstGeom>
                  <a:ln w="22225" cap="flat" cmpd="sng">
                    <a:solidFill>
                      <a:schemeClr val="tx1"/>
                    </a:solidFill>
                    <a:prstDash val="solid"/>
                    <a:headEnd type="none" w="med" len="med"/>
                    <a:tailEnd type="none" w="med" len="med"/>
                  </a:ln>
                </p:spPr>
              </p:sp>
            </p:grpSp>
            <p:sp>
              <p:nvSpPr>
                <p:cNvPr id="5143" name="Line 59"/>
                <p:cNvSpPr/>
                <p:nvPr/>
              </p:nvSpPr>
              <p:spPr>
                <a:xfrm rot="16200000">
                  <a:off x="429418" y="594804"/>
                  <a:ext cx="520700" cy="0"/>
                </a:xfrm>
                <a:prstGeom prst="line">
                  <a:avLst/>
                </a:prstGeom>
                <a:ln w="22225" cap="flat" cmpd="sng">
                  <a:solidFill>
                    <a:schemeClr val="tx1"/>
                  </a:solidFill>
                  <a:prstDash val="solid"/>
                  <a:headEnd type="stealth" w="lg" len="lg"/>
                  <a:tailEnd type="none" w="med" len="med"/>
                </a:ln>
              </p:spPr>
            </p:sp>
            <p:sp>
              <p:nvSpPr>
                <p:cNvPr id="5144" name="Line 61"/>
                <p:cNvSpPr/>
                <p:nvPr/>
              </p:nvSpPr>
              <p:spPr>
                <a:xfrm flipV="1">
                  <a:off x="1466056" y="2636329"/>
                  <a:ext cx="479425" cy="212725"/>
                </a:xfrm>
                <a:prstGeom prst="line">
                  <a:avLst/>
                </a:prstGeom>
                <a:ln w="22225" cap="flat" cmpd="sng">
                  <a:solidFill>
                    <a:schemeClr val="tx1"/>
                  </a:solidFill>
                  <a:prstDash val="solid"/>
                  <a:headEnd type="none" w="med" len="med"/>
                  <a:tailEnd type="none" w="med" len="med"/>
                </a:ln>
              </p:spPr>
            </p:sp>
            <p:grpSp>
              <p:nvGrpSpPr>
                <p:cNvPr id="5145" name="组合 5144"/>
                <p:cNvGrpSpPr/>
                <p:nvPr/>
              </p:nvGrpSpPr>
              <p:grpSpPr>
                <a:xfrm flipH="1">
                  <a:off x="2961481" y="2690304"/>
                  <a:ext cx="80963" cy="387350"/>
                  <a:chOff x="0" y="0"/>
                  <a:chExt cx="61" cy="294"/>
                </a:xfrm>
              </p:grpSpPr>
              <p:sp>
                <p:nvSpPr>
                  <p:cNvPr id="5146" name="Line 62"/>
                  <p:cNvSpPr/>
                  <p:nvPr/>
                </p:nvSpPr>
                <p:spPr>
                  <a:xfrm rot="16200000">
                    <a:off x="-86" y="147"/>
                    <a:ext cx="294" cy="0"/>
                  </a:xfrm>
                  <a:prstGeom prst="line">
                    <a:avLst/>
                  </a:prstGeom>
                  <a:ln w="22225" cap="flat" cmpd="sng">
                    <a:solidFill>
                      <a:schemeClr val="tx1"/>
                    </a:solidFill>
                    <a:prstDash val="solid"/>
                    <a:headEnd type="none" w="med" len="med"/>
                    <a:tailEnd type="none" w="med" len="med"/>
                  </a:ln>
                </p:spPr>
              </p:sp>
              <p:sp>
                <p:nvSpPr>
                  <p:cNvPr id="5147" name="Line 64"/>
                  <p:cNvSpPr/>
                  <p:nvPr/>
                </p:nvSpPr>
                <p:spPr>
                  <a:xfrm rot="16200000">
                    <a:off x="-75" y="147"/>
                    <a:ext cx="150" cy="0"/>
                  </a:xfrm>
                  <a:prstGeom prst="line">
                    <a:avLst/>
                  </a:prstGeom>
                  <a:ln w="22225" cap="flat" cmpd="sng">
                    <a:solidFill>
                      <a:schemeClr val="tx1"/>
                    </a:solidFill>
                    <a:prstDash val="solid"/>
                    <a:headEnd type="none" w="med" len="med"/>
                    <a:tailEnd type="none" w="med" len="med"/>
                  </a:ln>
                </p:spPr>
              </p:sp>
            </p:grpSp>
            <p:sp>
              <p:nvSpPr>
                <p:cNvPr id="5148" name="Oval 60"/>
                <p:cNvSpPr/>
                <p:nvPr/>
              </p:nvSpPr>
              <p:spPr>
                <a:xfrm>
                  <a:off x="1404144" y="2825242"/>
                  <a:ext cx="101600" cy="100013"/>
                </a:xfrm>
                <a:prstGeom prst="ellipse">
                  <a:avLst/>
                </a:prstGeom>
                <a:solidFill>
                  <a:schemeClr val="bg1">
                    <a:alpha val="100000"/>
                  </a:schemeClr>
                </a:solidFill>
                <a:ln w="22225" cap="flat" cmpd="sng">
                  <a:solidFill>
                    <a:schemeClr val="tx1"/>
                  </a:solidFill>
                  <a:prstDash val="solid"/>
                  <a:headEnd type="none" w="med" len="med"/>
                  <a:tailEnd type="none" w="med" len="med"/>
                </a:ln>
              </p:spPr>
              <p:txBody>
                <a:bodyPr vert="horz" wrap="none" anchor="ctr"/>
                <a:lstStyle/>
                <a:p>
                  <a:pPr lvl="0" eaLnBrk="1" hangingPunct="1"/>
                  <a:endParaRPr lang="zh-CN" altLang="en-US" dirty="0">
                    <a:latin typeface="Comic Sans MS" panose="030F0702030302020204" pitchFamily="2" charset="0"/>
                    <a:ea typeface="宋体" panose="02010600030101010101" pitchFamily="2" charset="-122"/>
                  </a:endParaRPr>
                </a:p>
              </p:txBody>
            </p:sp>
            <p:grpSp>
              <p:nvGrpSpPr>
                <p:cNvPr id="5149" name="组合 5148"/>
                <p:cNvGrpSpPr/>
                <p:nvPr/>
              </p:nvGrpSpPr>
              <p:grpSpPr>
                <a:xfrm>
                  <a:off x="2434525" y="0"/>
                  <a:ext cx="612775" cy="533400"/>
                  <a:chOff x="0" y="0"/>
                  <a:chExt cx="612775" cy="533400"/>
                </a:xfrm>
              </p:grpSpPr>
              <p:sp>
                <p:nvSpPr>
                  <p:cNvPr id="5150" name="Oval 56"/>
                  <p:cNvSpPr/>
                  <p:nvPr/>
                </p:nvSpPr>
                <p:spPr>
                  <a:xfrm>
                    <a:off x="0" y="0"/>
                    <a:ext cx="533400" cy="533400"/>
                  </a:xfrm>
                  <a:prstGeom prst="ellipse">
                    <a:avLst/>
                  </a:prstGeom>
                  <a:solidFill>
                    <a:schemeClr val="bg1">
                      <a:alpha val="100000"/>
                    </a:schemeClr>
                  </a:solidFill>
                  <a:ln w="22225" cap="flat" cmpd="sng">
                    <a:solidFill>
                      <a:schemeClr val="tx1"/>
                    </a:solidFill>
                    <a:prstDash val="solid"/>
                    <a:headEnd type="none" w="med" len="med"/>
                    <a:tailEnd type="none" w="med" len="med"/>
                  </a:ln>
                </p:spPr>
                <p:txBody>
                  <a:bodyPr vert="horz" wrap="none" anchor="ctr"/>
                  <a:lstStyle/>
                  <a:p>
                    <a:pPr lvl="0" eaLnBrk="1" hangingPunct="1"/>
                    <a:endParaRPr lang="zh-CN" altLang="en-US" dirty="0">
                      <a:latin typeface="Comic Sans MS" panose="030F0702030302020204" pitchFamily="2" charset="0"/>
                      <a:ea typeface="宋体" panose="02010600030101010101" pitchFamily="2" charset="-122"/>
                    </a:endParaRPr>
                  </a:p>
                </p:txBody>
              </p:sp>
              <p:sp>
                <p:nvSpPr>
                  <p:cNvPr id="5151" name="Rectangle 58"/>
                  <p:cNvSpPr/>
                  <p:nvPr/>
                </p:nvSpPr>
                <p:spPr>
                  <a:xfrm>
                    <a:off x="53975" y="42863"/>
                    <a:ext cx="558800" cy="454972"/>
                  </a:xfrm>
                  <a:prstGeom prst="rect">
                    <a:avLst/>
                  </a:prstGeom>
                  <a:noFill/>
                  <a:ln w="9525">
                    <a:noFill/>
                  </a:ln>
                </p:spPr>
                <p:txBody>
                  <a:bodyPr vert="horz" wrap="square" anchor="t">
                    <a:spAutoFit/>
                  </a:bodyPr>
                  <a:lstStyle/>
                  <a:p>
                    <a:pPr lvl="0" eaLnBrk="1" hangingPunct="1"/>
                    <a:r>
                      <a:rPr lang="en-US" altLang="x-none" sz="2600" b="1" dirty="0">
                        <a:latin typeface="Times New Roman" panose="02020603050405020304" pitchFamily="18" charset="0"/>
                        <a:ea typeface="黑体" panose="02010600030101010101" pitchFamily="49" charset="-122"/>
                      </a:rPr>
                      <a:t>V</a:t>
                    </a:r>
                  </a:p>
                </p:txBody>
              </p:sp>
            </p:grpSp>
            <p:sp>
              <p:nvSpPr>
                <p:cNvPr id="5152" name="Rectangle 67"/>
                <p:cNvSpPr/>
                <p:nvPr/>
              </p:nvSpPr>
              <p:spPr>
                <a:xfrm>
                  <a:off x="3982697" y="1729860"/>
                  <a:ext cx="558800" cy="454972"/>
                </a:xfrm>
                <a:prstGeom prst="rect">
                  <a:avLst/>
                </a:prstGeom>
                <a:noFill/>
                <a:ln w="9525">
                  <a:noFill/>
                </a:ln>
              </p:spPr>
              <p:txBody>
                <a:bodyPr vert="horz" wrap="square" anchor="t">
                  <a:spAutoFit/>
                </a:bodyPr>
                <a:lstStyle/>
                <a:p>
                  <a:pPr lvl="0" eaLnBrk="1" hangingPunct="1"/>
                  <a:r>
                    <a:rPr lang="en-US" altLang="x-none" sz="2600" b="1" dirty="0">
                      <a:latin typeface="Times New Roman" panose="02020603050405020304" pitchFamily="18" charset="0"/>
                      <a:ea typeface="黑体" panose="02010600030101010101" pitchFamily="49" charset="-122"/>
                    </a:rPr>
                    <a:t>A</a:t>
                  </a:r>
                </a:p>
              </p:txBody>
            </p:sp>
            <p:sp>
              <p:nvSpPr>
                <p:cNvPr id="5153" name="Rectangle 69"/>
                <p:cNvSpPr/>
                <p:nvPr/>
              </p:nvSpPr>
              <p:spPr>
                <a:xfrm>
                  <a:off x="2123281" y="504056"/>
                  <a:ext cx="585788" cy="454972"/>
                </a:xfrm>
                <a:prstGeom prst="rect">
                  <a:avLst/>
                </a:prstGeom>
                <a:noFill/>
                <a:ln w="9525">
                  <a:noFill/>
                </a:ln>
              </p:spPr>
              <p:txBody>
                <a:bodyPr vert="horz" wrap="square" anchor="t">
                  <a:spAutoFit/>
                </a:bodyPr>
                <a:lstStyle/>
                <a:p>
                  <a:pPr lvl="0" eaLnBrk="1" hangingPunct="1"/>
                  <a:r>
                    <a:rPr lang="en-US" altLang="x-none" sz="2600" b="1" dirty="0">
                      <a:latin typeface="Times New Roman" panose="02020603050405020304" pitchFamily="18" charset="0"/>
                      <a:ea typeface="黑体" panose="02010600030101010101" pitchFamily="49" charset="-122"/>
                    </a:rPr>
                    <a:t>L</a:t>
                  </a:r>
                </a:p>
              </p:txBody>
            </p:sp>
            <p:sp>
              <p:nvSpPr>
                <p:cNvPr id="5154" name="Rectangle 70"/>
                <p:cNvSpPr/>
                <p:nvPr/>
              </p:nvSpPr>
              <p:spPr>
                <a:xfrm>
                  <a:off x="254794" y="369379"/>
                  <a:ext cx="585788" cy="454972"/>
                </a:xfrm>
                <a:prstGeom prst="rect">
                  <a:avLst/>
                </a:prstGeom>
                <a:noFill/>
                <a:ln w="9525">
                  <a:noFill/>
                </a:ln>
              </p:spPr>
              <p:txBody>
                <a:bodyPr vert="horz" wrap="square" anchor="t">
                  <a:spAutoFit/>
                </a:bodyPr>
                <a:lstStyle/>
                <a:p>
                  <a:pPr lvl="0" eaLnBrk="1" hangingPunct="1"/>
                  <a:r>
                    <a:rPr lang="en-US" altLang="x-none" sz="2600" b="1" i="1" dirty="0">
                      <a:latin typeface="Times New Roman" panose="02020603050405020304" pitchFamily="18" charset="0"/>
                      <a:ea typeface="黑体" panose="02010600030101010101" pitchFamily="49" charset="-122"/>
                    </a:rPr>
                    <a:t>P</a:t>
                  </a:r>
                </a:p>
              </p:txBody>
            </p:sp>
          </p:grpSp>
          <p:sp>
            <p:nvSpPr>
              <p:cNvPr id="5155" name="文本框 5154"/>
              <p:cNvSpPr txBox="1"/>
              <p:nvPr/>
            </p:nvSpPr>
            <p:spPr>
              <a:xfrm>
                <a:off x="1383" y="1519"/>
                <a:ext cx="340" cy="305"/>
              </a:xfrm>
              <a:prstGeom prst="rect">
                <a:avLst/>
              </a:prstGeom>
              <a:noFill/>
              <a:ln w="9525">
                <a:noFill/>
              </a:ln>
            </p:spPr>
            <p:txBody>
              <a:bodyPr vert="horz" wrap="square" anchor="t">
                <a:spAutoFit/>
              </a:bodyPr>
              <a:lstStyle/>
              <a:p>
                <a:pPr lvl="0" eaLnBrk="1" hangingPunct="1">
                  <a:spcBef>
                    <a:spcPct val="50000"/>
                  </a:spcBef>
                </a:pPr>
                <a:r>
                  <a:rPr lang="en-US" altLang="x-none" sz="2800" dirty="0">
                    <a:latin typeface="Times New Roman" panose="02020603050405020304" pitchFamily="18" charset="0"/>
                    <a:ea typeface="宋体" panose="02010600030101010101" pitchFamily="2" charset="-122"/>
                  </a:rPr>
                  <a:t>S</a:t>
                </a:r>
              </a:p>
            </p:txBody>
          </p:sp>
        </p:grpSp>
        <p:sp>
          <p:nvSpPr>
            <p:cNvPr id="5156" name="椭圆 5155"/>
            <p:cNvSpPr/>
            <p:nvPr/>
          </p:nvSpPr>
          <p:spPr>
            <a:xfrm>
              <a:off x="1746" y="725"/>
              <a:ext cx="45" cy="46"/>
            </a:xfrm>
            <a:prstGeom prst="ellipse">
              <a:avLst/>
            </a:prstGeom>
            <a:solidFill>
              <a:schemeClr val="tx1">
                <a:alpha val="100000"/>
              </a:schemeClr>
            </a:solidFill>
            <a:ln w="9525" cap="flat" cmpd="sng">
              <a:solidFill>
                <a:schemeClr val="tx1"/>
              </a:solidFill>
              <a:prstDash val="solid"/>
              <a:headEnd type="none" w="med" len="med"/>
              <a:tailEnd type="none" w="med" len="med"/>
            </a:ln>
          </p:spPr>
          <p:txBody>
            <a:bodyPr/>
            <a:lstStyle/>
            <a:p>
              <a:endParaRPr lang="zh-CN" altLang="en-US"/>
            </a:p>
          </p:txBody>
        </p:sp>
        <p:sp>
          <p:nvSpPr>
            <p:cNvPr id="5157" name="椭圆 5156"/>
            <p:cNvSpPr/>
            <p:nvPr/>
          </p:nvSpPr>
          <p:spPr>
            <a:xfrm>
              <a:off x="2449" y="725"/>
              <a:ext cx="45" cy="46"/>
            </a:xfrm>
            <a:prstGeom prst="ellipse">
              <a:avLst/>
            </a:prstGeom>
            <a:solidFill>
              <a:schemeClr val="tx1">
                <a:alpha val="100000"/>
              </a:schemeClr>
            </a:solidFill>
            <a:ln w="9525" cap="flat" cmpd="sng">
              <a:solidFill>
                <a:schemeClr val="tx1"/>
              </a:solidFill>
              <a:prstDash val="solid"/>
              <a:headEnd type="none" w="med" len="med"/>
              <a:tailEnd type="none" w="med" len="med"/>
            </a:ln>
          </p:spPr>
          <p:txBody>
            <a:bodyPr/>
            <a:lstStyle/>
            <a:p>
              <a:endParaRPr lang="zh-CN" altLang="en-US"/>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p:nvPr/>
        </p:nvSpPr>
        <p:spPr>
          <a:xfrm>
            <a:off x="1794510" y="537210"/>
            <a:ext cx="2303780" cy="518160"/>
          </a:xfrm>
          <a:prstGeom prst="rect">
            <a:avLst/>
          </a:prstGeom>
          <a:gradFill rotWithShape="0">
            <a:gsLst>
              <a:gs pos="0">
                <a:srgbClr val="D1E8FF">
                  <a:alpha val="100000"/>
                </a:srgbClr>
              </a:gs>
              <a:gs pos="100000">
                <a:srgbClr val="99CCFF">
                  <a:alpha val="100000"/>
                </a:srgbClr>
              </a:gs>
            </a:gsLst>
            <a:lin ang="5400000" scaled="1"/>
            <a:tileRect/>
          </a:gradFill>
          <a:ln w="19050" cap="flat" cmpd="sng">
            <a:solidFill>
              <a:schemeClr val="tx2"/>
            </a:solidFill>
            <a:prstDash val="solid"/>
            <a:miter/>
            <a:headEnd type="none" w="med" len="med"/>
            <a:tailEnd type="none" w="med" len="med"/>
          </a:ln>
        </p:spPr>
        <p:txBody>
          <a:bodyPr vert="horz" wrap="square" anchor="t">
            <a:spAutoFit/>
          </a:bodyPr>
          <a:lstStyle/>
          <a:p>
            <a:pPr lvl="0" algn="ctr" eaLnBrk="1" hangingPunct="1"/>
            <a:r>
              <a:rPr lang="en-US" altLang="zh-CN" sz="2800" b="1" dirty="0">
                <a:latin typeface="宋体" panose="02010600030101010101" pitchFamily="2" charset="-122"/>
                <a:ea typeface="宋体" panose="02010600030101010101" pitchFamily="2" charset="-122"/>
              </a:rPr>
              <a:t>(5)</a:t>
            </a:r>
            <a:r>
              <a:rPr lang="zh-CN" altLang="en-US" sz="2800" b="1" dirty="0">
                <a:latin typeface="宋体" panose="02010600030101010101" pitchFamily="2" charset="-122"/>
                <a:ea typeface="宋体" panose="02010600030101010101" pitchFamily="2" charset="-122"/>
              </a:rPr>
              <a:t>实验步骤</a:t>
            </a:r>
            <a:endParaRPr lang="en-US" altLang="x-none" sz="2800" b="1" dirty="0">
              <a:latin typeface="Times New Roman" panose="02020603050405020304" pitchFamily="18" charset="0"/>
              <a:ea typeface="宋体" panose="02010600030101010101" pitchFamily="2" charset="-122"/>
            </a:endParaRPr>
          </a:p>
        </p:txBody>
      </p:sp>
      <p:sp>
        <p:nvSpPr>
          <p:cNvPr id="7170" name="Rectangle 2"/>
          <p:cNvSpPr/>
          <p:nvPr/>
        </p:nvSpPr>
        <p:spPr>
          <a:xfrm>
            <a:off x="1403985" y="1346200"/>
            <a:ext cx="8345170" cy="4469130"/>
          </a:xfrm>
          <a:prstGeom prst="rect">
            <a:avLst/>
          </a:prstGeom>
          <a:noFill/>
          <a:ln w="9525">
            <a:noFill/>
          </a:ln>
        </p:spPr>
        <p:txBody>
          <a:bodyPr vert="horz" wrap="square" anchor="t">
            <a:spAutoFit/>
          </a:bodyPr>
          <a:lstStyle/>
          <a:p>
            <a:pPr lvl="0" eaLnBrk="1" hangingPunct="1">
              <a:lnSpc>
                <a:spcPct val="120000"/>
              </a:lnSpc>
              <a:spcAft>
                <a:spcPct val="30000"/>
              </a:spcAft>
            </a:pPr>
            <a:r>
              <a:rPr lang="zh-CN" altLang="en-US" sz="2800" b="1" dirty="0">
                <a:latin typeface="Times New Roman" panose="02020603050405020304" pitchFamily="18" charset="0"/>
                <a:ea typeface="Times New Roman" panose="02020603050405020304" pitchFamily="18" charset="0"/>
              </a:rPr>
              <a:t>　①将电压表和电流表指针调零，断开开关，按照电路图连接电路，将滑动变阻器滑片移到阻值最大处</a:t>
            </a:r>
            <a:r>
              <a:rPr lang="en-US" altLang="zh-CN" sz="2800" b="1" dirty="0">
                <a:latin typeface="Times New Roman" panose="02020603050405020304" pitchFamily="18" charset="0"/>
                <a:ea typeface="Times New Roman" panose="02020603050405020304" pitchFamily="18" charset="0"/>
              </a:rPr>
              <a:t>.</a:t>
            </a:r>
          </a:p>
          <a:p>
            <a:pPr lvl="0" eaLnBrk="1" hangingPunct="1">
              <a:lnSpc>
                <a:spcPct val="120000"/>
              </a:lnSpc>
              <a:spcAft>
                <a:spcPct val="30000"/>
              </a:spcAft>
            </a:pPr>
            <a:r>
              <a:rPr lang="zh-CN" altLang="en-US" sz="2800" b="1" dirty="0">
                <a:latin typeface="Times New Roman" panose="02020603050405020304" pitchFamily="18" charset="0"/>
                <a:ea typeface="Times New Roman" panose="02020603050405020304" pitchFamily="18" charset="0"/>
              </a:rPr>
              <a:t>　②闭合开关，调节滑动变阻器滑片，使电压表示数依次为</a:t>
            </a:r>
            <a:r>
              <a:rPr lang="en-US" altLang="x-none" sz="2800" b="1" dirty="0">
                <a:latin typeface="Times New Roman" panose="02020603050405020304" pitchFamily="18" charset="0"/>
                <a:ea typeface="Times New Roman" panose="02020603050405020304" pitchFamily="18" charset="0"/>
              </a:rPr>
              <a:t>2.5 V</a:t>
            </a:r>
            <a:r>
              <a:rPr lang="zh-CN" altLang="en-US" sz="2800" b="1" dirty="0">
                <a:latin typeface="Times New Roman" panose="02020603050405020304" pitchFamily="18" charset="0"/>
                <a:ea typeface="Times New Roman" panose="02020603050405020304" pitchFamily="18" charset="0"/>
              </a:rPr>
              <a:t>、</a:t>
            </a:r>
            <a:r>
              <a:rPr lang="en-US" altLang="x-none" sz="2800" b="1" dirty="0">
                <a:latin typeface="Times New Roman" panose="02020603050405020304" pitchFamily="18" charset="0"/>
                <a:ea typeface="Times New Roman" panose="02020603050405020304" pitchFamily="18" charset="0"/>
              </a:rPr>
              <a:t>2 V</a:t>
            </a:r>
            <a:r>
              <a:rPr lang="zh-CN" altLang="en-US" sz="2800" b="1" dirty="0">
                <a:latin typeface="Times New Roman" panose="02020603050405020304" pitchFamily="18" charset="0"/>
                <a:ea typeface="Times New Roman" panose="02020603050405020304" pitchFamily="18" charset="0"/>
              </a:rPr>
              <a:t>和</a:t>
            </a:r>
            <a:r>
              <a:rPr lang="en-US" altLang="x-none" sz="2800" b="1" dirty="0">
                <a:latin typeface="Times New Roman" panose="02020603050405020304" pitchFamily="18" charset="0"/>
                <a:ea typeface="Times New Roman" panose="02020603050405020304" pitchFamily="18" charset="0"/>
              </a:rPr>
              <a:t>3 V</a:t>
            </a:r>
            <a:r>
              <a:rPr lang="zh-CN" altLang="en-US" sz="2800" b="1" dirty="0">
                <a:latin typeface="Times New Roman" panose="02020603050405020304" pitchFamily="18" charset="0"/>
                <a:ea typeface="Times New Roman" panose="02020603050405020304" pitchFamily="18" charset="0"/>
              </a:rPr>
              <a:t>，依次记下电压表示数</a:t>
            </a:r>
            <a:r>
              <a:rPr lang="en-US" altLang="x-none" sz="2800" b="1" i="1" dirty="0">
                <a:latin typeface="Times New Roman" panose="02020603050405020304" pitchFamily="18" charset="0"/>
                <a:ea typeface="Times New Roman" panose="02020603050405020304" pitchFamily="18" charset="0"/>
              </a:rPr>
              <a:t>U</a:t>
            </a:r>
            <a:r>
              <a:rPr lang="zh-CN" altLang="en-US" sz="2800" b="1" dirty="0">
                <a:latin typeface="Times New Roman" panose="02020603050405020304" pitchFamily="18" charset="0"/>
                <a:ea typeface="Times New Roman" panose="02020603050405020304" pitchFamily="18" charset="0"/>
              </a:rPr>
              <a:t>和对应的电流表示数</a:t>
            </a:r>
            <a:r>
              <a:rPr lang="en-US" altLang="x-none" sz="2800" b="1" i="1" dirty="0">
                <a:latin typeface="Times New Roman" panose="02020603050405020304" pitchFamily="18" charset="0"/>
                <a:ea typeface="Times New Roman" panose="02020603050405020304" pitchFamily="18" charset="0"/>
              </a:rPr>
              <a:t>I</a:t>
            </a:r>
            <a:r>
              <a:rPr lang="zh-CN" altLang="en-US" sz="2800" b="1" dirty="0">
                <a:latin typeface="Times New Roman" panose="02020603050405020304" pitchFamily="18" charset="0"/>
                <a:ea typeface="Times New Roman" panose="02020603050405020304" pitchFamily="18" charset="0"/>
              </a:rPr>
              <a:t>，记录在表格中；</a:t>
            </a:r>
            <a:endParaRPr lang="en-US" altLang="x-none" sz="2800" b="1" dirty="0">
              <a:latin typeface="Times New Roman" panose="02020603050405020304" pitchFamily="18" charset="0"/>
              <a:ea typeface="Times New Roman" panose="02020603050405020304" pitchFamily="18" charset="0"/>
            </a:endParaRPr>
          </a:p>
          <a:p>
            <a:pPr lvl="0" eaLnBrk="1" hangingPunct="1">
              <a:lnSpc>
                <a:spcPct val="120000"/>
              </a:lnSpc>
              <a:spcAft>
                <a:spcPct val="30000"/>
              </a:spcAft>
            </a:pPr>
            <a:r>
              <a:rPr lang="zh-CN" altLang="en-US" sz="2800" b="1" dirty="0">
                <a:latin typeface="Times New Roman" panose="02020603050405020304" pitchFamily="18" charset="0"/>
                <a:ea typeface="Times New Roman" panose="02020603050405020304" pitchFamily="18" charset="0"/>
              </a:rPr>
              <a:t>　③观察并比较三次小灯泡的发光情况，将现象记录在表格中</a:t>
            </a:r>
            <a:r>
              <a:rPr lang="en-US" altLang="zh-CN" sz="2800" b="1" dirty="0">
                <a:latin typeface="Times New Roman" panose="02020603050405020304" pitchFamily="18" charset="0"/>
                <a:ea typeface="Times New Roman" panose="02020603050405020304"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17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17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17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p:nvPr/>
        </p:nvSpPr>
        <p:spPr>
          <a:xfrm>
            <a:off x="1794510" y="537210"/>
            <a:ext cx="2303780" cy="518160"/>
          </a:xfrm>
          <a:prstGeom prst="rect">
            <a:avLst/>
          </a:prstGeom>
          <a:gradFill rotWithShape="0">
            <a:gsLst>
              <a:gs pos="0">
                <a:srgbClr val="D1E8FF">
                  <a:alpha val="100000"/>
                </a:srgbClr>
              </a:gs>
              <a:gs pos="100000">
                <a:srgbClr val="99CCFF">
                  <a:alpha val="100000"/>
                </a:srgbClr>
              </a:gs>
            </a:gsLst>
            <a:lin ang="5400000" scaled="1"/>
            <a:tileRect/>
          </a:gradFill>
          <a:ln w="19050" cap="flat" cmpd="sng">
            <a:solidFill>
              <a:schemeClr val="tx2"/>
            </a:solidFill>
            <a:prstDash val="solid"/>
            <a:miter/>
            <a:headEnd type="none" w="med" len="med"/>
            <a:tailEnd type="none" w="med" len="med"/>
          </a:ln>
        </p:spPr>
        <p:txBody>
          <a:bodyPr vert="horz" wrap="square" anchor="t">
            <a:spAutoFit/>
          </a:bodyPr>
          <a:lstStyle/>
          <a:p>
            <a:pPr lvl="0" algn="ctr" eaLnBrk="1" hangingPunct="1"/>
            <a:r>
              <a:rPr lang="en-US" altLang="zh-CN" sz="2800" b="1" dirty="0">
                <a:latin typeface="宋体" panose="02010600030101010101" pitchFamily="2" charset="-122"/>
                <a:ea typeface="宋体" panose="02010600030101010101" pitchFamily="2" charset="-122"/>
              </a:rPr>
              <a:t>(6)</a:t>
            </a:r>
            <a:r>
              <a:rPr lang="zh-CN" altLang="en-US" sz="2800" b="1" dirty="0">
                <a:latin typeface="宋体" panose="02010600030101010101" pitchFamily="2" charset="-122"/>
                <a:ea typeface="宋体" panose="02010600030101010101" pitchFamily="2" charset="-122"/>
              </a:rPr>
              <a:t>实验结论</a:t>
            </a:r>
            <a:endParaRPr lang="en-US" altLang="x-none" sz="2800" b="1" dirty="0">
              <a:latin typeface="Times New Roman" panose="02020603050405020304" pitchFamily="18" charset="0"/>
              <a:ea typeface="宋体" panose="02010600030101010101" pitchFamily="2" charset="-122"/>
            </a:endParaRPr>
          </a:p>
        </p:txBody>
      </p:sp>
      <p:graphicFrame>
        <p:nvGraphicFramePr>
          <p:cNvPr id="9218" name="表格 9217"/>
          <p:cNvGraphicFramePr/>
          <p:nvPr/>
        </p:nvGraphicFramePr>
        <p:xfrm>
          <a:off x="1664970" y="1551940"/>
          <a:ext cx="8781415" cy="4488815"/>
        </p:xfrm>
        <a:graphic>
          <a:graphicData uri="http://schemas.openxmlformats.org/drawingml/2006/table">
            <a:tbl>
              <a:tblPr/>
              <a:tblGrid>
                <a:gridCol w="2087880"/>
                <a:gridCol w="2764790"/>
                <a:gridCol w="3928745"/>
              </a:tblGrid>
              <a:tr h="1434465">
                <a:tc>
                  <a:txBody>
                    <a:bodyPr/>
                    <a:lstStyle>
                      <a:lvl1pPr marL="342900" lvl="0" indent="-342900" algn="l" defTabSz="914400" eaLnBrk="0" fontAlgn="base" latinLnBrk="0" hangingPunct="0">
                        <a:lnSpc>
                          <a:spcPct val="100000"/>
                        </a:lnSpc>
                        <a:spcBef>
                          <a:spcPct val="20000"/>
                        </a:spcBef>
                        <a:spcAft>
                          <a:spcPct val="0"/>
                        </a:spcAft>
                        <a:buChar char="•"/>
                        <a:defRPr sz="2800" b="0" i="0" u="none" kern="1200" baseline="0">
                          <a:solidFill>
                            <a:schemeClr val="tx1"/>
                          </a:solidFill>
                          <a:latin typeface="Comic Sans MS" panose="030F0702030302020204" pitchFamily="2"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eaLnBrk="1" hangingPunct="1">
                        <a:spcBef>
                          <a:spcPct val="0"/>
                        </a:spcBef>
                        <a:buNone/>
                      </a:pPr>
                      <a:r>
                        <a:rPr lang="en-US" altLang="x-none" b="1" i="1" dirty="0">
                          <a:latin typeface="Times New Roman" panose="02020603050405020304" pitchFamily="18" charset="0"/>
                          <a:ea typeface="Times New Roman" panose="02020603050405020304" pitchFamily="18" charset="0"/>
                        </a:rPr>
                        <a:t>U</a:t>
                      </a:r>
                      <a:r>
                        <a:rPr lang="zh-CN" altLang="en-US" b="1" baseline="-30000" dirty="0">
                          <a:latin typeface="Times New Roman" panose="02020603050405020304" pitchFamily="18" charset="0"/>
                          <a:ea typeface="Times New Roman" panose="02020603050405020304" pitchFamily="18" charset="0"/>
                        </a:rPr>
                        <a:t>实</a:t>
                      </a:r>
                      <a:r>
                        <a:rPr lang="zh-CN" altLang="en-US" b="1" dirty="0">
                          <a:latin typeface="Times New Roman" panose="02020603050405020304" pitchFamily="18" charset="0"/>
                          <a:ea typeface="Times New Roman" panose="02020603050405020304" pitchFamily="18" charset="0"/>
                        </a:rPr>
                        <a:t> </a:t>
                      </a:r>
                      <a:r>
                        <a:rPr lang="en-US" altLang="x-none" b="1" dirty="0">
                          <a:latin typeface="Times New Roman" panose="02020603050405020304" pitchFamily="18" charset="0"/>
                          <a:ea typeface="Times New Roman" panose="02020603050405020304" pitchFamily="18" charset="0"/>
                        </a:rPr>
                        <a:t>= </a:t>
                      </a:r>
                      <a:r>
                        <a:rPr lang="en-US" altLang="x-none" b="1" i="1" dirty="0">
                          <a:latin typeface="Times New Roman" panose="02020603050405020304" pitchFamily="18" charset="0"/>
                          <a:ea typeface="Times New Roman" panose="02020603050405020304" pitchFamily="18" charset="0"/>
                        </a:rPr>
                        <a:t>U</a:t>
                      </a:r>
                      <a:r>
                        <a:rPr lang="zh-CN" altLang="en-US" b="1" baseline="-30000" dirty="0">
                          <a:latin typeface="Times New Roman" panose="02020603050405020304" pitchFamily="18" charset="0"/>
                          <a:ea typeface="Times New Roman" panose="02020603050405020304" pitchFamily="18" charset="0"/>
                        </a:rPr>
                        <a:t>额</a:t>
                      </a:r>
                      <a:endParaRPr lang="zh-CN" altLang="en-US" b="1" dirty="0">
                        <a:latin typeface="Times New Roman" panose="02020603050405020304" pitchFamily="18" charset="0"/>
                        <a:ea typeface="Times New Roman" panose="02020603050405020304" pitchFamily="18" charset="0"/>
                      </a:endParaRPr>
                    </a:p>
                  </a:txBody>
                  <a:tcPr anchor="ctr">
                    <a:lnL w="28575" cap="flat" cmpd="sng">
                      <a:solidFill>
                        <a:srgbClr val="0066CC"/>
                      </a:solidFill>
                      <a:prstDash val="solid"/>
                      <a:headEnd type="none" w="med" len="med"/>
                      <a:tailEnd type="none" w="med" len="med"/>
                    </a:lnL>
                    <a:lnR w="12700" cap="flat" cmpd="sng">
                      <a:solidFill>
                        <a:srgbClr val="0066CC"/>
                      </a:solidFill>
                      <a:prstDash val="solid"/>
                      <a:headEnd type="none" w="med" len="med"/>
                      <a:tailEnd type="none" w="med" len="med"/>
                    </a:lnR>
                    <a:lnT w="28575" cap="flat" cmpd="sng">
                      <a:solidFill>
                        <a:srgbClr val="0066CC"/>
                      </a:solidFill>
                      <a:prstDash val="solid"/>
                      <a:headEnd type="none" w="med" len="med"/>
                      <a:tailEnd type="none" w="med" len="med"/>
                    </a:lnT>
                    <a:lnB w="12700" cap="flat" cmpd="sng">
                      <a:solidFill>
                        <a:srgbClr val="0066CC"/>
                      </a:solidFill>
                      <a:prstDash val="solid"/>
                      <a:headEnd type="none" w="med" len="med"/>
                      <a:tailEnd type="none" w="med" len="med"/>
                    </a:lnB>
                    <a:lnTlToBr>
                      <a:noFill/>
                    </a:lnTlToBr>
                    <a:lnBlToTr>
                      <a:noFill/>
                    </a:lnBlToTr>
                    <a:noFill/>
                  </a:tcPr>
                </a:tc>
                <a:tc>
                  <a:txBody>
                    <a:bodyPr/>
                    <a:lstStyle>
                      <a:lvl1pPr marL="342900" lvl="0" indent="-342900" algn="l" defTabSz="914400" eaLnBrk="0" fontAlgn="base" latinLnBrk="0" hangingPunct="0">
                        <a:lnSpc>
                          <a:spcPct val="100000"/>
                        </a:lnSpc>
                        <a:spcBef>
                          <a:spcPct val="20000"/>
                        </a:spcBef>
                        <a:spcAft>
                          <a:spcPct val="0"/>
                        </a:spcAft>
                        <a:buChar char="•"/>
                        <a:defRPr sz="2800" b="0" i="0" u="none" kern="1200" baseline="0">
                          <a:solidFill>
                            <a:schemeClr val="tx1"/>
                          </a:solidFill>
                          <a:latin typeface="Comic Sans MS" panose="030F0702030302020204" pitchFamily="2"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eaLnBrk="1" hangingPunct="1">
                        <a:spcBef>
                          <a:spcPct val="0"/>
                        </a:spcBef>
                        <a:buNone/>
                      </a:pPr>
                      <a:r>
                        <a:rPr lang="en-US" altLang="x-none" b="1" i="1" dirty="0">
                          <a:latin typeface="Times New Roman" panose="02020603050405020304" pitchFamily="18" charset="0"/>
                          <a:ea typeface="Times New Roman" panose="02020603050405020304" pitchFamily="18" charset="0"/>
                        </a:rPr>
                        <a:t>P</a:t>
                      </a:r>
                      <a:r>
                        <a:rPr lang="zh-CN" altLang="en-US" b="1" baseline="-30000" dirty="0">
                          <a:latin typeface="Times New Roman" panose="02020603050405020304" pitchFamily="18" charset="0"/>
                          <a:ea typeface="Times New Roman" panose="02020603050405020304" pitchFamily="18" charset="0"/>
                        </a:rPr>
                        <a:t>实</a:t>
                      </a:r>
                      <a:r>
                        <a:rPr lang="zh-CN" altLang="en-US" b="1" dirty="0">
                          <a:latin typeface="Times New Roman" panose="02020603050405020304" pitchFamily="18" charset="0"/>
                          <a:ea typeface="Times New Roman" panose="02020603050405020304" pitchFamily="18" charset="0"/>
                        </a:rPr>
                        <a:t> </a:t>
                      </a:r>
                      <a:r>
                        <a:rPr lang="en-US" altLang="x-none" b="1" dirty="0">
                          <a:latin typeface="Times New Roman" panose="02020603050405020304" pitchFamily="18" charset="0"/>
                          <a:ea typeface="Times New Roman" panose="02020603050405020304" pitchFamily="18" charset="0"/>
                        </a:rPr>
                        <a:t>=</a:t>
                      </a:r>
                      <a:r>
                        <a:rPr lang="en-US" altLang="x-none" b="1" i="1" dirty="0">
                          <a:latin typeface="Times New Roman" panose="02020603050405020304" pitchFamily="18" charset="0"/>
                          <a:ea typeface="Times New Roman" panose="02020603050405020304" pitchFamily="18" charset="0"/>
                        </a:rPr>
                        <a:t>P</a:t>
                      </a:r>
                      <a:r>
                        <a:rPr lang="zh-CN" altLang="en-US" b="1" baseline="-30000" dirty="0">
                          <a:latin typeface="Times New Roman" panose="02020603050405020304" pitchFamily="18" charset="0"/>
                          <a:ea typeface="Times New Roman" panose="02020603050405020304" pitchFamily="18" charset="0"/>
                        </a:rPr>
                        <a:t>额</a:t>
                      </a:r>
                      <a:endParaRPr lang="zh-CN" altLang="en-US" b="1" dirty="0">
                        <a:latin typeface="Times New Roman" panose="02020603050405020304" pitchFamily="18" charset="0"/>
                        <a:ea typeface="Times New Roman" panose="02020603050405020304" pitchFamily="18" charset="0"/>
                      </a:endParaRPr>
                    </a:p>
                  </a:txBody>
                  <a:tcPr anchor="ctr">
                    <a:lnL w="12700" cap="flat" cmpd="sng">
                      <a:solidFill>
                        <a:srgbClr val="0066CC"/>
                      </a:solidFill>
                      <a:prstDash val="solid"/>
                      <a:headEnd type="none" w="med" len="med"/>
                      <a:tailEnd type="none" w="med" len="med"/>
                    </a:lnL>
                    <a:lnR w="12700" cap="flat" cmpd="sng">
                      <a:solidFill>
                        <a:srgbClr val="0066CC"/>
                      </a:solidFill>
                      <a:prstDash val="solid"/>
                      <a:headEnd type="none" w="med" len="med"/>
                      <a:tailEnd type="none" w="med" len="med"/>
                    </a:lnR>
                    <a:lnT w="28575" cap="flat" cmpd="sng">
                      <a:solidFill>
                        <a:srgbClr val="0066CC"/>
                      </a:solidFill>
                      <a:prstDash val="solid"/>
                      <a:headEnd type="none" w="med" len="med"/>
                      <a:tailEnd type="none" w="med" len="med"/>
                    </a:lnT>
                    <a:lnB w="12700" cap="flat" cmpd="sng">
                      <a:solidFill>
                        <a:srgbClr val="0066CC"/>
                      </a:solidFill>
                      <a:prstDash val="solid"/>
                      <a:headEnd type="none" w="med" len="med"/>
                      <a:tailEnd type="none" w="med" len="med"/>
                    </a:lnB>
                    <a:lnTlToBr>
                      <a:noFill/>
                    </a:lnTlToBr>
                    <a:lnBlToTr>
                      <a:noFill/>
                    </a:lnBlToTr>
                    <a:noFill/>
                  </a:tcPr>
                </a:tc>
                <a:tc>
                  <a:txBody>
                    <a:bodyPr/>
                    <a:lstStyle>
                      <a:lvl1pPr marL="342900" lvl="0" indent="-342900" algn="l" defTabSz="914400" eaLnBrk="0" fontAlgn="base" latinLnBrk="0" hangingPunct="0">
                        <a:lnSpc>
                          <a:spcPct val="100000"/>
                        </a:lnSpc>
                        <a:spcBef>
                          <a:spcPct val="20000"/>
                        </a:spcBef>
                        <a:spcAft>
                          <a:spcPct val="0"/>
                        </a:spcAft>
                        <a:buChar char="•"/>
                        <a:defRPr sz="2800" b="0" i="0" u="none" kern="1200" baseline="0">
                          <a:solidFill>
                            <a:schemeClr val="tx1"/>
                          </a:solidFill>
                          <a:latin typeface="Comic Sans MS" panose="030F0702030302020204" pitchFamily="2"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eaLnBrk="1" hangingPunct="1">
                        <a:spcBef>
                          <a:spcPct val="0"/>
                        </a:spcBef>
                        <a:buNone/>
                      </a:pPr>
                      <a:r>
                        <a:rPr lang="zh-CN" altLang="en-US" b="1">
                          <a:latin typeface="Times New Roman" panose="02020603050405020304" pitchFamily="18" charset="0"/>
                          <a:ea typeface="Times New Roman" panose="02020603050405020304" pitchFamily="18" charset="0"/>
                        </a:rPr>
                        <a:t>灯正常发光</a:t>
                      </a:r>
                    </a:p>
                  </a:txBody>
                  <a:tcPr anchor="ctr">
                    <a:lnL w="12700" cap="flat" cmpd="sng">
                      <a:solidFill>
                        <a:srgbClr val="0066CC"/>
                      </a:solidFill>
                      <a:prstDash val="solid"/>
                      <a:headEnd type="none" w="med" len="med"/>
                      <a:tailEnd type="none" w="med" len="med"/>
                    </a:lnL>
                    <a:lnR w="28575" cap="flat" cmpd="sng">
                      <a:solidFill>
                        <a:srgbClr val="0066CC"/>
                      </a:solidFill>
                      <a:prstDash val="solid"/>
                      <a:headEnd type="none" w="med" len="med"/>
                      <a:tailEnd type="none" w="med" len="med"/>
                    </a:lnR>
                    <a:lnT w="28575" cap="flat" cmpd="sng">
                      <a:solidFill>
                        <a:srgbClr val="0066CC"/>
                      </a:solidFill>
                      <a:prstDash val="solid"/>
                      <a:headEnd type="none" w="med" len="med"/>
                      <a:tailEnd type="none" w="med" len="med"/>
                    </a:lnT>
                    <a:lnB w="12700" cap="flat" cmpd="sng">
                      <a:solidFill>
                        <a:srgbClr val="0066CC"/>
                      </a:solidFill>
                      <a:prstDash val="solid"/>
                      <a:headEnd type="none" w="med" len="med"/>
                      <a:tailEnd type="none" w="med" len="med"/>
                    </a:lnB>
                    <a:lnTlToBr>
                      <a:noFill/>
                    </a:lnTlToBr>
                    <a:lnBlToTr>
                      <a:noFill/>
                    </a:lnBlToTr>
                    <a:noFill/>
                  </a:tcPr>
                </a:tc>
              </a:tr>
              <a:tr h="1399540">
                <a:tc>
                  <a:txBody>
                    <a:bodyPr/>
                    <a:lstStyle>
                      <a:lvl1pPr marL="342900" lvl="0" indent="-342900" algn="l" defTabSz="914400" eaLnBrk="0" fontAlgn="base" latinLnBrk="0" hangingPunct="0">
                        <a:lnSpc>
                          <a:spcPct val="100000"/>
                        </a:lnSpc>
                        <a:spcBef>
                          <a:spcPct val="20000"/>
                        </a:spcBef>
                        <a:spcAft>
                          <a:spcPct val="0"/>
                        </a:spcAft>
                        <a:buChar char="•"/>
                        <a:defRPr sz="2800" b="0" i="0" u="none" kern="1200" baseline="0">
                          <a:solidFill>
                            <a:schemeClr val="tx1"/>
                          </a:solidFill>
                          <a:latin typeface="Comic Sans MS" panose="030F0702030302020204" pitchFamily="2"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eaLnBrk="1" hangingPunct="1">
                        <a:spcBef>
                          <a:spcPct val="0"/>
                        </a:spcBef>
                        <a:buNone/>
                      </a:pPr>
                      <a:r>
                        <a:rPr lang="en-US" altLang="x-none" b="1" i="1" dirty="0">
                          <a:latin typeface="Times New Roman" panose="02020603050405020304" pitchFamily="18" charset="0"/>
                          <a:ea typeface="Times New Roman" panose="02020603050405020304" pitchFamily="18" charset="0"/>
                        </a:rPr>
                        <a:t>U</a:t>
                      </a:r>
                      <a:r>
                        <a:rPr lang="zh-CN" altLang="en-US" b="1" baseline="-30000" dirty="0">
                          <a:latin typeface="Times New Roman" panose="02020603050405020304" pitchFamily="18" charset="0"/>
                          <a:ea typeface="Times New Roman" panose="02020603050405020304" pitchFamily="18" charset="0"/>
                        </a:rPr>
                        <a:t>实</a:t>
                      </a:r>
                      <a:r>
                        <a:rPr lang="zh-CN" altLang="en-US" b="1" dirty="0">
                          <a:latin typeface="Times New Roman" panose="02020603050405020304" pitchFamily="18" charset="0"/>
                          <a:ea typeface="Times New Roman" panose="02020603050405020304" pitchFamily="18" charset="0"/>
                        </a:rPr>
                        <a:t>＜</a:t>
                      </a:r>
                      <a:r>
                        <a:rPr lang="en-US" altLang="x-none" b="1" i="1" dirty="0">
                          <a:latin typeface="Times New Roman" panose="02020603050405020304" pitchFamily="18" charset="0"/>
                          <a:ea typeface="Times New Roman" panose="02020603050405020304" pitchFamily="18" charset="0"/>
                        </a:rPr>
                        <a:t>U</a:t>
                      </a:r>
                      <a:r>
                        <a:rPr lang="zh-CN" altLang="en-US" b="1" baseline="-30000" dirty="0">
                          <a:latin typeface="Times New Roman" panose="02020603050405020304" pitchFamily="18" charset="0"/>
                          <a:ea typeface="Times New Roman" panose="02020603050405020304" pitchFamily="18" charset="0"/>
                        </a:rPr>
                        <a:t>额</a:t>
                      </a:r>
                      <a:endParaRPr lang="zh-CN" altLang="en-US" b="1" dirty="0">
                        <a:latin typeface="Times New Roman" panose="02020603050405020304" pitchFamily="18" charset="0"/>
                        <a:ea typeface="Times New Roman" panose="02020603050405020304" pitchFamily="18" charset="0"/>
                      </a:endParaRPr>
                    </a:p>
                  </a:txBody>
                  <a:tcPr anchor="ctr">
                    <a:lnL w="28575" cap="flat" cmpd="sng">
                      <a:solidFill>
                        <a:srgbClr val="0066CC"/>
                      </a:solidFill>
                      <a:prstDash val="solid"/>
                      <a:headEnd type="none" w="med" len="med"/>
                      <a:tailEnd type="none" w="med" len="med"/>
                    </a:lnL>
                    <a:lnR w="12700" cap="flat" cmpd="sng">
                      <a:solidFill>
                        <a:srgbClr val="0066CC"/>
                      </a:solidFill>
                      <a:prstDash val="solid"/>
                      <a:headEnd type="none" w="med" len="med"/>
                      <a:tailEnd type="none" w="med" len="med"/>
                    </a:lnR>
                    <a:lnT w="12700" cap="flat" cmpd="sng">
                      <a:solidFill>
                        <a:srgbClr val="0066CC"/>
                      </a:solidFill>
                      <a:prstDash val="solid"/>
                      <a:headEnd type="none" w="med" len="med"/>
                      <a:tailEnd type="none" w="med" len="med"/>
                    </a:lnT>
                    <a:lnB w="12700" cap="flat" cmpd="sng">
                      <a:solidFill>
                        <a:srgbClr val="0066CC"/>
                      </a:solidFill>
                      <a:prstDash val="solid"/>
                      <a:headEnd type="none" w="med" len="med"/>
                      <a:tailEnd type="none" w="med" len="med"/>
                    </a:lnB>
                    <a:lnTlToBr>
                      <a:noFill/>
                    </a:lnTlToBr>
                    <a:lnBlToTr>
                      <a:noFill/>
                    </a:lnBlToTr>
                    <a:noFill/>
                  </a:tcPr>
                </a:tc>
                <a:tc>
                  <a:txBody>
                    <a:bodyPr/>
                    <a:lstStyle>
                      <a:lvl1pPr marL="342900" lvl="0" indent="-342900" algn="l" defTabSz="914400" eaLnBrk="0" fontAlgn="base" latinLnBrk="0" hangingPunct="0">
                        <a:lnSpc>
                          <a:spcPct val="100000"/>
                        </a:lnSpc>
                        <a:spcBef>
                          <a:spcPct val="20000"/>
                        </a:spcBef>
                        <a:spcAft>
                          <a:spcPct val="0"/>
                        </a:spcAft>
                        <a:buChar char="•"/>
                        <a:defRPr sz="2800" b="0" i="0" u="none" kern="1200" baseline="0">
                          <a:solidFill>
                            <a:schemeClr val="tx1"/>
                          </a:solidFill>
                          <a:latin typeface="Comic Sans MS" panose="030F0702030302020204" pitchFamily="2"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eaLnBrk="1" hangingPunct="1">
                        <a:spcBef>
                          <a:spcPct val="0"/>
                        </a:spcBef>
                        <a:buNone/>
                      </a:pPr>
                      <a:r>
                        <a:rPr lang="en-US" altLang="x-none" b="1" i="1" dirty="0">
                          <a:latin typeface="Times New Roman" panose="02020603050405020304" pitchFamily="18" charset="0"/>
                          <a:ea typeface="Times New Roman" panose="02020603050405020304" pitchFamily="18" charset="0"/>
                        </a:rPr>
                        <a:t>P</a:t>
                      </a:r>
                      <a:r>
                        <a:rPr lang="zh-CN" altLang="en-US" b="1" baseline="-30000" dirty="0">
                          <a:latin typeface="Times New Roman" panose="02020603050405020304" pitchFamily="18" charset="0"/>
                          <a:ea typeface="Times New Roman" panose="02020603050405020304" pitchFamily="18" charset="0"/>
                        </a:rPr>
                        <a:t>实</a:t>
                      </a:r>
                      <a:r>
                        <a:rPr lang="zh-CN" altLang="en-US" b="1" dirty="0">
                          <a:latin typeface="Times New Roman" panose="02020603050405020304" pitchFamily="18" charset="0"/>
                          <a:ea typeface="Times New Roman" panose="02020603050405020304" pitchFamily="18" charset="0"/>
                        </a:rPr>
                        <a:t>     </a:t>
                      </a:r>
                      <a:r>
                        <a:rPr lang="en-US" altLang="x-none" b="1" i="1" dirty="0">
                          <a:latin typeface="Times New Roman" panose="02020603050405020304" pitchFamily="18" charset="0"/>
                          <a:ea typeface="Times New Roman" panose="02020603050405020304" pitchFamily="18" charset="0"/>
                        </a:rPr>
                        <a:t>P</a:t>
                      </a:r>
                      <a:r>
                        <a:rPr lang="zh-CN" altLang="en-US" b="1" baseline="-30000" dirty="0">
                          <a:latin typeface="Times New Roman" panose="02020603050405020304" pitchFamily="18" charset="0"/>
                          <a:ea typeface="Times New Roman" panose="02020603050405020304" pitchFamily="18" charset="0"/>
                        </a:rPr>
                        <a:t>额</a:t>
                      </a:r>
                      <a:endParaRPr lang="zh-CN" altLang="en-US" b="1" dirty="0">
                        <a:latin typeface="Times New Roman" panose="02020603050405020304" pitchFamily="18" charset="0"/>
                        <a:ea typeface="Times New Roman" panose="02020603050405020304" pitchFamily="18" charset="0"/>
                      </a:endParaRPr>
                    </a:p>
                  </a:txBody>
                  <a:tcPr anchor="ctr">
                    <a:lnL w="12700" cap="flat" cmpd="sng">
                      <a:solidFill>
                        <a:srgbClr val="0066CC"/>
                      </a:solidFill>
                      <a:prstDash val="solid"/>
                      <a:headEnd type="none" w="med" len="med"/>
                      <a:tailEnd type="none" w="med" len="med"/>
                    </a:lnL>
                    <a:lnR w="12700" cap="flat" cmpd="sng">
                      <a:solidFill>
                        <a:srgbClr val="0066CC"/>
                      </a:solidFill>
                      <a:prstDash val="solid"/>
                      <a:headEnd type="none" w="med" len="med"/>
                      <a:tailEnd type="none" w="med" len="med"/>
                    </a:lnR>
                    <a:lnT w="12700" cap="flat" cmpd="sng">
                      <a:solidFill>
                        <a:srgbClr val="0066CC"/>
                      </a:solidFill>
                      <a:prstDash val="solid"/>
                      <a:headEnd type="none" w="med" len="med"/>
                      <a:tailEnd type="none" w="med" len="med"/>
                    </a:lnT>
                    <a:lnB w="12700" cap="flat" cmpd="sng">
                      <a:solidFill>
                        <a:srgbClr val="0066CC"/>
                      </a:solidFill>
                      <a:prstDash val="solid"/>
                      <a:headEnd type="none" w="med" len="med"/>
                      <a:tailEnd type="none" w="med" len="med"/>
                    </a:lnB>
                    <a:lnTlToBr>
                      <a:noFill/>
                    </a:lnTlToBr>
                    <a:lnBlToTr>
                      <a:noFill/>
                    </a:lnBlToTr>
                    <a:noFill/>
                  </a:tcPr>
                </a:tc>
                <a:tc>
                  <a:txBody>
                    <a:bodyPr/>
                    <a:lstStyle>
                      <a:lvl1pPr marL="342900" lvl="0" indent="-342900" algn="l" defTabSz="914400" eaLnBrk="0" fontAlgn="base" latinLnBrk="0" hangingPunct="0">
                        <a:lnSpc>
                          <a:spcPct val="100000"/>
                        </a:lnSpc>
                        <a:spcBef>
                          <a:spcPct val="20000"/>
                        </a:spcBef>
                        <a:spcAft>
                          <a:spcPct val="0"/>
                        </a:spcAft>
                        <a:buChar char="•"/>
                        <a:defRPr sz="2800" b="0" i="0" u="none" kern="1200" baseline="0">
                          <a:solidFill>
                            <a:schemeClr val="tx1"/>
                          </a:solidFill>
                          <a:latin typeface="Comic Sans MS" panose="030F0702030302020204" pitchFamily="2"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eaLnBrk="1" hangingPunct="1">
                        <a:spcBef>
                          <a:spcPct val="0"/>
                        </a:spcBef>
                        <a:buNone/>
                      </a:pPr>
                      <a:r>
                        <a:rPr lang="zh-CN" altLang="en-US" b="1" dirty="0">
                          <a:latin typeface="Times New Roman" panose="02020603050405020304" pitchFamily="18" charset="0"/>
                          <a:ea typeface="Times New Roman" panose="02020603050405020304" pitchFamily="18" charset="0"/>
                        </a:rPr>
                        <a:t>灯比正常发光</a:t>
                      </a:r>
                      <a:r>
                        <a:rPr lang="en-US" altLang="x-none" b="1" dirty="0">
                          <a:latin typeface="Times New Roman" panose="02020603050405020304" pitchFamily="18" charset="0"/>
                          <a:ea typeface="Times New Roman" panose="02020603050405020304" pitchFamily="18" charset="0"/>
                        </a:rPr>
                        <a:t>_____</a:t>
                      </a:r>
                    </a:p>
                  </a:txBody>
                  <a:tcPr anchor="ctr">
                    <a:lnL w="12700" cap="flat" cmpd="sng">
                      <a:solidFill>
                        <a:srgbClr val="0066CC"/>
                      </a:solidFill>
                      <a:prstDash val="solid"/>
                      <a:headEnd type="none" w="med" len="med"/>
                      <a:tailEnd type="none" w="med" len="med"/>
                    </a:lnL>
                    <a:lnR w="28575" cap="flat" cmpd="sng">
                      <a:solidFill>
                        <a:srgbClr val="0066CC"/>
                      </a:solidFill>
                      <a:prstDash val="solid"/>
                      <a:headEnd type="none" w="med" len="med"/>
                      <a:tailEnd type="none" w="med" len="med"/>
                    </a:lnR>
                    <a:lnT w="12700" cap="flat" cmpd="sng">
                      <a:solidFill>
                        <a:srgbClr val="0066CC"/>
                      </a:solidFill>
                      <a:prstDash val="solid"/>
                      <a:headEnd type="none" w="med" len="med"/>
                      <a:tailEnd type="none" w="med" len="med"/>
                    </a:lnT>
                    <a:lnB w="12700" cap="flat" cmpd="sng">
                      <a:solidFill>
                        <a:srgbClr val="0066CC"/>
                      </a:solidFill>
                      <a:prstDash val="solid"/>
                      <a:headEnd type="none" w="med" len="med"/>
                      <a:tailEnd type="none" w="med" len="med"/>
                    </a:lnB>
                    <a:lnTlToBr>
                      <a:noFill/>
                    </a:lnTlToBr>
                    <a:lnBlToTr>
                      <a:noFill/>
                    </a:lnBlToTr>
                    <a:noFill/>
                  </a:tcPr>
                </a:tc>
              </a:tr>
              <a:tr h="1654810">
                <a:tc>
                  <a:txBody>
                    <a:bodyPr/>
                    <a:lstStyle>
                      <a:lvl1pPr marL="342900" lvl="0" indent="-342900" algn="l" defTabSz="914400" eaLnBrk="0" fontAlgn="base" latinLnBrk="0" hangingPunct="0">
                        <a:lnSpc>
                          <a:spcPct val="100000"/>
                        </a:lnSpc>
                        <a:spcBef>
                          <a:spcPct val="20000"/>
                        </a:spcBef>
                        <a:spcAft>
                          <a:spcPct val="0"/>
                        </a:spcAft>
                        <a:buChar char="•"/>
                        <a:defRPr sz="2800" b="0" i="0" u="none" kern="1200" baseline="0">
                          <a:solidFill>
                            <a:schemeClr val="tx1"/>
                          </a:solidFill>
                          <a:latin typeface="Comic Sans MS" panose="030F0702030302020204" pitchFamily="2"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eaLnBrk="1" hangingPunct="1">
                        <a:spcBef>
                          <a:spcPct val="0"/>
                        </a:spcBef>
                        <a:buNone/>
                      </a:pPr>
                      <a:r>
                        <a:rPr lang="en-US" altLang="x-none" b="1" i="1" dirty="0">
                          <a:latin typeface="Times New Roman" panose="02020603050405020304" pitchFamily="18" charset="0"/>
                          <a:ea typeface="Times New Roman" panose="02020603050405020304" pitchFamily="18" charset="0"/>
                        </a:rPr>
                        <a:t>U</a:t>
                      </a:r>
                      <a:r>
                        <a:rPr lang="zh-CN" altLang="en-US" b="1" baseline="-30000" dirty="0">
                          <a:latin typeface="Times New Roman" panose="02020603050405020304" pitchFamily="18" charset="0"/>
                          <a:ea typeface="Times New Roman" panose="02020603050405020304" pitchFamily="18" charset="0"/>
                        </a:rPr>
                        <a:t>实</a:t>
                      </a:r>
                      <a:r>
                        <a:rPr lang="zh-CN" altLang="en-US" b="1" dirty="0">
                          <a:latin typeface="Times New Roman" panose="02020603050405020304" pitchFamily="18" charset="0"/>
                          <a:ea typeface="Times New Roman" panose="02020603050405020304" pitchFamily="18" charset="0"/>
                        </a:rPr>
                        <a:t>＞</a:t>
                      </a:r>
                      <a:r>
                        <a:rPr lang="en-US" altLang="x-none" b="1" i="1" dirty="0">
                          <a:latin typeface="Times New Roman" panose="02020603050405020304" pitchFamily="18" charset="0"/>
                          <a:ea typeface="Times New Roman" panose="02020603050405020304" pitchFamily="18" charset="0"/>
                        </a:rPr>
                        <a:t>U</a:t>
                      </a:r>
                      <a:r>
                        <a:rPr lang="zh-CN" altLang="en-US" b="1" baseline="-30000" dirty="0">
                          <a:latin typeface="Times New Roman" panose="02020603050405020304" pitchFamily="18" charset="0"/>
                          <a:ea typeface="Times New Roman" panose="02020603050405020304" pitchFamily="18" charset="0"/>
                        </a:rPr>
                        <a:t>额</a:t>
                      </a:r>
                      <a:endParaRPr lang="zh-CN" altLang="en-US" b="1" dirty="0">
                        <a:latin typeface="Times New Roman" panose="02020603050405020304" pitchFamily="18" charset="0"/>
                        <a:ea typeface="Times New Roman" panose="02020603050405020304" pitchFamily="18" charset="0"/>
                      </a:endParaRPr>
                    </a:p>
                  </a:txBody>
                  <a:tcPr anchor="ctr">
                    <a:lnL w="28575" cap="flat" cmpd="sng">
                      <a:solidFill>
                        <a:srgbClr val="0066CC"/>
                      </a:solidFill>
                      <a:prstDash val="solid"/>
                      <a:headEnd type="none" w="med" len="med"/>
                      <a:tailEnd type="none" w="med" len="med"/>
                    </a:lnL>
                    <a:lnR w="12700" cap="flat" cmpd="sng">
                      <a:solidFill>
                        <a:srgbClr val="0066CC"/>
                      </a:solidFill>
                      <a:prstDash val="solid"/>
                      <a:headEnd type="none" w="med" len="med"/>
                      <a:tailEnd type="none" w="med" len="med"/>
                    </a:lnR>
                    <a:lnT w="12700" cap="flat" cmpd="sng">
                      <a:solidFill>
                        <a:srgbClr val="0066CC"/>
                      </a:solidFill>
                      <a:prstDash val="solid"/>
                      <a:headEnd type="none" w="med" len="med"/>
                      <a:tailEnd type="none" w="med" len="med"/>
                    </a:lnT>
                    <a:lnB w="28575" cap="flat" cmpd="sng">
                      <a:solidFill>
                        <a:srgbClr val="0066CC"/>
                      </a:solidFill>
                      <a:prstDash val="solid"/>
                      <a:headEnd type="none" w="med" len="med"/>
                      <a:tailEnd type="none" w="med" len="med"/>
                    </a:lnB>
                    <a:lnTlToBr>
                      <a:noFill/>
                    </a:lnTlToBr>
                    <a:lnBlToTr>
                      <a:noFill/>
                    </a:lnBlToTr>
                    <a:noFill/>
                  </a:tcPr>
                </a:tc>
                <a:tc>
                  <a:txBody>
                    <a:bodyPr/>
                    <a:lstStyle>
                      <a:lvl1pPr marL="342900" lvl="0" indent="-342900" algn="l" defTabSz="914400" eaLnBrk="0" fontAlgn="base" latinLnBrk="0" hangingPunct="0">
                        <a:lnSpc>
                          <a:spcPct val="100000"/>
                        </a:lnSpc>
                        <a:spcBef>
                          <a:spcPct val="20000"/>
                        </a:spcBef>
                        <a:spcAft>
                          <a:spcPct val="0"/>
                        </a:spcAft>
                        <a:buChar char="•"/>
                        <a:defRPr sz="2800" b="0" i="0" u="none" kern="1200" baseline="0">
                          <a:solidFill>
                            <a:schemeClr val="tx1"/>
                          </a:solidFill>
                          <a:latin typeface="Comic Sans MS" panose="030F0702030302020204" pitchFamily="2"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eaLnBrk="1" hangingPunct="1">
                        <a:spcBef>
                          <a:spcPct val="0"/>
                        </a:spcBef>
                        <a:buNone/>
                      </a:pPr>
                      <a:r>
                        <a:rPr lang="en-US" altLang="x-none" b="1" i="1" dirty="0">
                          <a:latin typeface="Times New Roman" panose="02020603050405020304" pitchFamily="18" charset="0"/>
                          <a:ea typeface="Times New Roman" panose="02020603050405020304" pitchFamily="18" charset="0"/>
                        </a:rPr>
                        <a:t>P</a:t>
                      </a:r>
                      <a:r>
                        <a:rPr lang="zh-CN" altLang="en-US" b="1" baseline="-30000" dirty="0">
                          <a:latin typeface="Times New Roman" panose="02020603050405020304" pitchFamily="18" charset="0"/>
                          <a:ea typeface="Times New Roman" panose="02020603050405020304" pitchFamily="18" charset="0"/>
                        </a:rPr>
                        <a:t>实</a:t>
                      </a:r>
                      <a:r>
                        <a:rPr lang="zh-CN" altLang="en-US" b="1" dirty="0">
                          <a:latin typeface="Times New Roman" panose="02020603050405020304" pitchFamily="18" charset="0"/>
                          <a:ea typeface="Times New Roman" panose="02020603050405020304" pitchFamily="18" charset="0"/>
                        </a:rPr>
                        <a:t>     </a:t>
                      </a:r>
                      <a:r>
                        <a:rPr lang="en-US" altLang="x-none" b="1" i="1" dirty="0">
                          <a:latin typeface="Times New Roman" panose="02020603050405020304" pitchFamily="18" charset="0"/>
                          <a:ea typeface="Times New Roman" panose="02020603050405020304" pitchFamily="18" charset="0"/>
                        </a:rPr>
                        <a:t>P</a:t>
                      </a:r>
                      <a:r>
                        <a:rPr lang="zh-CN" altLang="en-US" b="1" baseline="-30000" dirty="0">
                          <a:latin typeface="Times New Roman" panose="02020603050405020304" pitchFamily="18" charset="0"/>
                          <a:ea typeface="Times New Roman" panose="02020603050405020304" pitchFamily="18" charset="0"/>
                        </a:rPr>
                        <a:t>额</a:t>
                      </a:r>
                      <a:endParaRPr lang="zh-CN" altLang="en-US" b="1" dirty="0">
                        <a:latin typeface="Times New Roman" panose="02020603050405020304" pitchFamily="18" charset="0"/>
                        <a:ea typeface="Times New Roman" panose="02020603050405020304" pitchFamily="18" charset="0"/>
                      </a:endParaRPr>
                    </a:p>
                  </a:txBody>
                  <a:tcPr anchor="ctr">
                    <a:lnL w="12700" cap="flat" cmpd="sng">
                      <a:solidFill>
                        <a:srgbClr val="0066CC"/>
                      </a:solidFill>
                      <a:prstDash val="solid"/>
                      <a:headEnd type="none" w="med" len="med"/>
                      <a:tailEnd type="none" w="med" len="med"/>
                    </a:lnL>
                    <a:lnR w="12700" cap="flat" cmpd="sng">
                      <a:solidFill>
                        <a:srgbClr val="0066CC"/>
                      </a:solidFill>
                      <a:prstDash val="solid"/>
                      <a:headEnd type="none" w="med" len="med"/>
                      <a:tailEnd type="none" w="med" len="med"/>
                    </a:lnR>
                    <a:lnT w="12700" cap="flat" cmpd="sng">
                      <a:solidFill>
                        <a:srgbClr val="0066CC"/>
                      </a:solidFill>
                      <a:prstDash val="solid"/>
                      <a:headEnd type="none" w="med" len="med"/>
                      <a:tailEnd type="none" w="med" len="med"/>
                    </a:lnT>
                    <a:lnB w="28575" cap="flat" cmpd="sng">
                      <a:solidFill>
                        <a:srgbClr val="0066CC"/>
                      </a:solidFill>
                      <a:prstDash val="solid"/>
                      <a:headEnd type="none" w="med" len="med"/>
                      <a:tailEnd type="none" w="med" len="med"/>
                    </a:lnB>
                    <a:lnTlToBr>
                      <a:noFill/>
                    </a:lnTlToBr>
                    <a:lnBlToTr>
                      <a:noFill/>
                    </a:lnBlToTr>
                    <a:noFill/>
                  </a:tcPr>
                </a:tc>
                <a:tc>
                  <a:txBody>
                    <a:bodyPr/>
                    <a:lstStyle>
                      <a:lvl1pPr marL="342900" lvl="0" indent="-342900" algn="l" defTabSz="914400" eaLnBrk="0" fontAlgn="base" latinLnBrk="0" hangingPunct="0">
                        <a:lnSpc>
                          <a:spcPct val="100000"/>
                        </a:lnSpc>
                        <a:spcBef>
                          <a:spcPct val="20000"/>
                        </a:spcBef>
                        <a:spcAft>
                          <a:spcPct val="0"/>
                        </a:spcAft>
                        <a:buChar char="•"/>
                        <a:defRPr sz="2800" b="0" i="0" u="none" kern="1200" baseline="0">
                          <a:solidFill>
                            <a:schemeClr val="tx1"/>
                          </a:solidFill>
                          <a:latin typeface="Comic Sans MS" panose="030F0702030302020204" pitchFamily="2" charset="0"/>
                          <a:ea typeface="宋体" panose="02010600030101010101"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eaLnBrk="1" hangingPunct="1">
                        <a:lnSpc>
                          <a:spcPct val="150000"/>
                        </a:lnSpc>
                        <a:spcBef>
                          <a:spcPct val="0"/>
                        </a:spcBef>
                        <a:buNone/>
                      </a:pPr>
                      <a:r>
                        <a:rPr lang="zh-CN" altLang="en-US" b="1" dirty="0">
                          <a:latin typeface="Times New Roman" panose="02020603050405020304" pitchFamily="18" charset="0"/>
                          <a:ea typeface="Times New Roman" panose="02020603050405020304" pitchFamily="18" charset="0"/>
                        </a:rPr>
                        <a:t>灯比正常发光</a:t>
                      </a:r>
                      <a:r>
                        <a:rPr lang="en-US" altLang="x-none" b="1" dirty="0">
                          <a:latin typeface="Times New Roman" panose="02020603050405020304" pitchFamily="18" charset="0"/>
                          <a:ea typeface="Times New Roman" panose="02020603050405020304" pitchFamily="18" charset="0"/>
                        </a:rPr>
                        <a:t>_____</a:t>
                      </a:r>
                    </a:p>
                    <a:p>
                      <a:pPr marL="0" lvl="0" indent="0">
                        <a:lnSpc>
                          <a:spcPct val="150000"/>
                        </a:lnSpc>
                        <a:spcBef>
                          <a:spcPct val="0"/>
                        </a:spcBef>
                        <a:buNone/>
                      </a:pPr>
                      <a:r>
                        <a:rPr lang="zh-CN" altLang="en-US" b="1" dirty="0">
                          <a:latin typeface="Times New Roman" panose="02020603050405020304" pitchFamily="18" charset="0"/>
                          <a:ea typeface="Times New Roman" panose="02020603050405020304" pitchFamily="18" charset="0"/>
                        </a:rPr>
                        <a:t>灯有可能被</a:t>
                      </a:r>
                      <a:r>
                        <a:rPr lang="en-US" altLang="x-none" b="1" dirty="0">
                          <a:latin typeface="Times New Roman" panose="02020603050405020304" pitchFamily="18" charset="0"/>
                          <a:ea typeface="Times New Roman" panose="02020603050405020304" pitchFamily="18" charset="0"/>
                        </a:rPr>
                        <a:t>______</a:t>
                      </a:r>
                    </a:p>
                  </a:txBody>
                  <a:tcPr anchor="ctr">
                    <a:lnL w="12700" cap="flat" cmpd="sng">
                      <a:solidFill>
                        <a:srgbClr val="0066CC"/>
                      </a:solidFill>
                      <a:prstDash val="solid"/>
                      <a:headEnd type="none" w="med" len="med"/>
                      <a:tailEnd type="none" w="med" len="med"/>
                    </a:lnL>
                    <a:lnR w="28575" cap="flat" cmpd="sng">
                      <a:solidFill>
                        <a:srgbClr val="0066CC"/>
                      </a:solidFill>
                      <a:prstDash val="solid"/>
                      <a:headEnd type="none" w="med" len="med"/>
                      <a:tailEnd type="none" w="med" len="med"/>
                    </a:lnR>
                    <a:lnT w="12700" cap="flat" cmpd="sng">
                      <a:solidFill>
                        <a:srgbClr val="0066CC"/>
                      </a:solidFill>
                      <a:prstDash val="solid"/>
                      <a:headEnd type="none" w="med" len="med"/>
                      <a:tailEnd type="none" w="med" len="med"/>
                    </a:lnT>
                    <a:lnB w="28575" cap="flat" cmpd="sng">
                      <a:solidFill>
                        <a:srgbClr val="0066CC"/>
                      </a:solidFill>
                      <a:prstDash val="solid"/>
                      <a:headEnd type="none" w="med" len="med"/>
                      <a:tailEnd type="none" w="med" len="med"/>
                    </a:lnB>
                    <a:lnTlToBr>
                      <a:noFill/>
                    </a:lnTlToBr>
                    <a:lnBlToTr>
                      <a:noFill/>
                    </a:lnBlToTr>
                    <a:noFill/>
                  </a:tcPr>
                </a:tc>
              </a:tr>
            </a:tbl>
          </a:graphicData>
        </a:graphic>
      </p:graphicFrame>
      <p:sp>
        <p:nvSpPr>
          <p:cNvPr id="9236" name="Text Box 21"/>
          <p:cNvSpPr txBox="1"/>
          <p:nvPr/>
        </p:nvSpPr>
        <p:spPr>
          <a:xfrm>
            <a:off x="4834573" y="3439795"/>
            <a:ext cx="742950" cy="488950"/>
          </a:xfrm>
          <a:prstGeom prst="rect">
            <a:avLst/>
          </a:prstGeom>
          <a:noFill/>
          <a:ln w="9525">
            <a:noFill/>
          </a:ln>
        </p:spPr>
        <p:txBody>
          <a:bodyPr vert="horz" wrap="square" anchor="t">
            <a:spAutoFit/>
          </a:bodyPr>
          <a:lstStyle/>
          <a:p>
            <a:pPr lvl="0" eaLnBrk="1" hangingPunct="1"/>
            <a:r>
              <a:rPr lang="zh-CN" altLang="en-US" sz="2600" b="1" dirty="0">
                <a:solidFill>
                  <a:srgbClr val="C00000"/>
                </a:solidFill>
                <a:latin typeface="Times New Roman" panose="02020603050405020304" pitchFamily="18" charset="0"/>
                <a:ea typeface="黑体" panose="02010600030101010101" pitchFamily="49" charset="-122"/>
              </a:rPr>
              <a:t>＜</a:t>
            </a:r>
          </a:p>
        </p:txBody>
      </p:sp>
      <p:sp>
        <p:nvSpPr>
          <p:cNvPr id="9238" name="Text Box 23"/>
          <p:cNvSpPr txBox="1"/>
          <p:nvPr/>
        </p:nvSpPr>
        <p:spPr>
          <a:xfrm>
            <a:off x="8887143" y="3439478"/>
            <a:ext cx="862012" cy="488950"/>
          </a:xfrm>
          <a:prstGeom prst="rect">
            <a:avLst/>
          </a:prstGeom>
          <a:noFill/>
          <a:ln w="9525">
            <a:noFill/>
          </a:ln>
        </p:spPr>
        <p:txBody>
          <a:bodyPr vert="horz" wrap="square" anchor="t">
            <a:spAutoFit/>
          </a:bodyPr>
          <a:lstStyle/>
          <a:p>
            <a:pPr lvl="0" eaLnBrk="1" hangingPunct="1"/>
            <a:r>
              <a:rPr lang="zh-CN" altLang="en-US" sz="2600" b="1" dirty="0">
                <a:solidFill>
                  <a:srgbClr val="C00000"/>
                </a:solidFill>
                <a:latin typeface="宋体" panose="02010600030101010101" pitchFamily="2" charset="-122"/>
                <a:ea typeface="宋体" panose="02010600030101010101" pitchFamily="2" charset="-122"/>
              </a:rPr>
              <a:t>暗</a:t>
            </a:r>
          </a:p>
        </p:txBody>
      </p:sp>
      <p:sp>
        <p:nvSpPr>
          <p:cNvPr id="9239" name="Text Box 24"/>
          <p:cNvSpPr txBox="1"/>
          <p:nvPr/>
        </p:nvSpPr>
        <p:spPr>
          <a:xfrm>
            <a:off x="8887460" y="4743450"/>
            <a:ext cx="755650" cy="488950"/>
          </a:xfrm>
          <a:prstGeom prst="rect">
            <a:avLst/>
          </a:prstGeom>
          <a:noFill/>
          <a:ln w="9525">
            <a:noFill/>
          </a:ln>
        </p:spPr>
        <p:txBody>
          <a:bodyPr vert="horz" wrap="square" anchor="t">
            <a:spAutoFit/>
          </a:bodyPr>
          <a:lstStyle/>
          <a:p>
            <a:pPr lvl="0" eaLnBrk="1" hangingPunct="1"/>
            <a:r>
              <a:rPr lang="zh-CN" altLang="en-US" sz="2600" b="1" dirty="0">
                <a:solidFill>
                  <a:srgbClr val="C00000"/>
                </a:solidFill>
                <a:latin typeface="宋体" panose="02010600030101010101" pitchFamily="2" charset="-122"/>
                <a:ea typeface="宋体" panose="02010600030101010101" pitchFamily="2" charset="-122"/>
              </a:rPr>
              <a:t>亮</a:t>
            </a:r>
          </a:p>
        </p:txBody>
      </p:sp>
      <p:sp>
        <p:nvSpPr>
          <p:cNvPr id="9237" name="Text Box 22"/>
          <p:cNvSpPr txBox="1"/>
          <p:nvPr/>
        </p:nvSpPr>
        <p:spPr>
          <a:xfrm>
            <a:off x="4834573" y="5011738"/>
            <a:ext cx="674687" cy="488950"/>
          </a:xfrm>
          <a:prstGeom prst="rect">
            <a:avLst/>
          </a:prstGeom>
          <a:noFill/>
          <a:ln w="9525">
            <a:noFill/>
          </a:ln>
        </p:spPr>
        <p:txBody>
          <a:bodyPr vert="horz" wrap="square" anchor="t">
            <a:spAutoFit/>
          </a:bodyPr>
          <a:lstStyle/>
          <a:p>
            <a:pPr lvl="0" eaLnBrk="1" hangingPunct="1"/>
            <a:r>
              <a:rPr lang="zh-CN" altLang="en-US" sz="2600" b="1" dirty="0">
                <a:solidFill>
                  <a:srgbClr val="C00000"/>
                </a:solidFill>
                <a:latin typeface="Times New Roman" panose="02020603050405020304" pitchFamily="18" charset="0"/>
                <a:ea typeface="黑体" panose="02010600030101010101" pitchFamily="49" charset="-122"/>
              </a:rPr>
              <a:t>＞</a:t>
            </a:r>
          </a:p>
        </p:txBody>
      </p:sp>
      <p:sp>
        <p:nvSpPr>
          <p:cNvPr id="9240" name="Text Box 25"/>
          <p:cNvSpPr txBox="1"/>
          <p:nvPr/>
        </p:nvSpPr>
        <p:spPr>
          <a:xfrm>
            <a:off x="8526780" y="5365433"/>
            <a:ext cx="847725" cy="488950"/>
          </a:xfrm>
          <a:prstGeom prst="rect">
            <a:avLst/>
          </a:prstGeom>
          <a:noFill/>
          <a:ln w="9525">
            <a:noFill/>
          </a:ln>
        </p:spPr>
        <p:txBody>
          <a:bodyPr vert="horz" wrap="none" anchor="t">
            <a:spAutoFit/>
          </a:bodyPr>
          <a:lstStyle/>
          <a:p>
            <a:pPr lvl="0" eaLnBrk="1" hangingPunct="1"/>
            <a:r>
              <a:rPr lang="zh-CN" altLang="en-US" sz="2600" b="1" dirty="0">
                <a:solidFill>
                  <a:srgbClr val="C00000"/>
                </a:solidFill>
                <a:latin typeface="宋体" panose="02010600030101010101" pitchFamily="2" charset="-122"/>
                <a:ea typeface="宋体" panose="02010600030101010101" pitchFamily="2" charset="-122"/>
              </a:rPr>
              <a:t>烧毁</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236"/>
                                        </p:tgtEl>
                                        <p:attrNameLst>
                                          <p:attrName>style.visibility</p:attrName>
                                        </p:attrNameLst>
                                      </p:cBhvr>
                                      <p:to>
                                        <p:strVal val="visible"/>
                                      </p:to>
                                    </p:set>
                                  </p:childTnLst>
                                  <p:subTnLst>
                                    <p:audio>
                                      <p:cMediaNode>
                                        <p:cTn display="0" masterRel="sameClick">
                                          <p:stCondLst>
                                            <p:cond evt="begin" delay="0">
                                              <p:tn val="5"/>
                                            </p:cond>
                                          </p:stCondLst>
                                          <p:endCondLst>
                                            <p:cond evt="onStopAudio" delay="0">
                                              <p:tgtEl>
                                                <p:sldTgt/>
                                              </p:tgtEl>
                                            </p:cond>
                                          </p:endCondLst>
                                        </p:cTn>
                                        <p:tgtEl>
                                          <p:sndTgt r:embed="rId2" name="coin.wav"/>
                                        </p:tgtEl>
                                      </p:cMediaNode>
                                    </p:audio>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238"/>
                                        </p:tgtEl>
                                        <p:attrNameLst>
                                          <p:attrName>style.visibility</p:attrName>
                                        </p:attrNameLst>
                                      </p:cBhvr>
                                      <p:to>
                                        <p:strVal val="visible"/>
                                      </p:to>
                                    </p:set>
                                  </p:childTnLst>
                                  <p:subTnLst>
                                    <p:audio>
                                      <p:cMediaNode>
                                        <p:cTn display="0" masterRel="sameClick">
                                          <p:stCondLst>
                                            <p:cond evt="begin" delay="0">
                                              <p:tn val="9"/>
                                            </p:cond>
                                          </p:stCondLst>
                                          <p:endCondLst>
                                            <p:cond evt="onStopAudio" delay="0">
                                              <p:tgtEl>
                                                <p:sldTgt/>
                                              </p:tgtEl>
                                            </p:cond>
                                          </p:endCondLst>
                                        </p:cTn>
                                        <p:tgtEl>
                                          <p:sndTgt r:embed="rId2" name="coin.wav"/>
                                        </p:tgtEl>
                                      </p:cMediaNode>
                                    </p:audio>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239"/>
                                        </p:tgtEl>
                                        <p:attrNameLst>
                                          <p:attrName>style.visibility</p:attrName>
                                        </p:attrNameLst>
                                      </p:cBhvr>
                                      <p:to>
                                        <p:strVal val="visible"/>
                                      </p:to>
                                    </p:set>
                                  </p:childTnLst>
                                  <p:subTnLst>
                                    <p:audio>
                                      <p:cMediaNode>
                                        <p:cTn display="0" masterRel="sameClick">
                                          <p:stCondLst>
                                            <p:cond evt="begin" delay="0">
                                              <p:tn val="13"/>
                                            </p:cond>
                                          </p:stCondLst>
                                          <p:endCondLst>
                                            <p:cond evt="onStopAudio" delay="0">
                                              <p:tgtEl>
                                                <p:sldTgt/>
                                              </p:tgtEl>
                                            </p:cond>
                                          </p:endCondLst>
                                        </p:cTn>
                                        <p:tgtEl>
                                          <p:sndTgt r:embed="rId2" name="coin.wav"/>
                                        </p:tgtEl>
                                      </p:cMediaNode>
                                    </p:audio>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237"/>
                                        </p:tgtEl>
                                        <p:attrNameLst>
                                          <p:attrName>style.visibility</p:attrName>
                                        </p:attrNameLst>
                                      </p:cBhvr>
                                      <p:to>
                                        <p:strVal val="visible"/>
                                      </p:to>
                                    </p:set>
                                  </p:childTnLst>
                                  <p:subTnLst>
                                    <p:audio>
                                      <p:cMediaNode>
                                        <p:cTn display="0" masterRel="sameClick">
                                          <p:stCondLst>
                                            <p:cond evt="begin" delay="0">
                                              <p:tn val="17"/>
                                            </p:cond>
                                          </p:stCondLst>
                                          <p:endCondLst>
                                            <p:cond evt="onStopAudio" delay="0">
                                              <p:tgtEl>
                                                <p:sldTgt/>
                                              </p:tgtEl>
                                            </p:cond>
                                          </p:endCondLst>
                                        </p:cTn>
                                        <p:tgtEl>
                                          <p:sndTgt r:embed="rId2" name="coin.wav"/>
                                        </p:tgtEl>
                                      </p:cMediaNode>
                                    </p:audio>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240"/>
                                        </p:tgtEl>
                                        <p:attrNameLst>
                                          <p:attrName>style.visibility</p:attrName>
                                        </p:attrNameLst>
                                      </p:cBhvr>
                                      <p:to>
                                        <p:strVal val="visible"/>
                                      </p:to>
                                    </p:set>
                                  </p:childTnLst>
                                  <p:subTnLst>
                                    <p:audio>
                                      <p:cMediaNode>
                                        <p:cTn display="0" masterRel="sameClick">
                                          <p:stCondLst>
                                            <p:cond evt="begin" delay="0">
                                              <p:tn val="21"/>
                                            </p:cond>
                                          </p:stCondLst>
                                          <p:endCondLst>
                                            <p:cond evt="onStopAudio" delay="0">
                                              <p:tgtEl>
                                                <p:sldTgt/>
                                              </p:tgtEl>
                                            </p:cond>
                                          </p:endCondLst>
                                        </p:cTn>
                                        <p:tgtEl>
                                          <p:sndTgt r:embed="rId2" name="coin.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36" grpId="0"/>
      <p:bldP spid="9238" grpId="0"/>
      <p:bldP spid="9239" grpId="0"/>
      <p:bldP spid="9237" grpId="0"/>
      <p:bldP spid="924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p:nvPr/>
        </p:nvSpPr>
        <p:spPr>
          <a:xfrm>
            <a:off x="1693545" y="523875"/>
            <a:ext cx="2303780" cy="518160"/>
          </a:xfrm>
          <a:prstGeom prst="rect">
            <a:avLst/>
          </a:prstGeom>
          <a:gradFill rotWithShape="0">
            <a:gsLst>
              <a:gs pos="0">
                <a:srgbClr val="D1E8FF">
                  <a:alpha val="100000"/>
                </a:srgbClr>
              </a:gs>
              <a:gs pos="100000">
                <a:srgbClr val="99CCFF">
                  <a:alpha val="100000"/>
                </a:srgbClr>
              </a:gs>
            </a:gsLst>
            <a:lin ang="5400000" scaled="1"/>
            <a:tileRect/>
          </a:gradFill>
          <a:ln w="19050" cap="flat" cmpd="sng">
            <a:solidFill>
              <a:schemeClr val="tx2"/>
            </a:solidFill>
            <a:prstDash val="solid"/>
            <a:miter/>
            <a:headEnd type="none" w="med" len="med"/>
            <a:tailEnd type="none" w="med" len="med"/>
          </a:ln>
        </p:spPr>
        <p:txBody>
          <a:bodyPr vert="horz" wrap="square" anchor="t">
            <a:spAutoFit/>
          </a:bodyPr>
          <a:lstStyle/>
          <a:p>
            <a:pPr lvl="0" algn="ctr" eaLnBrk="1" hangingPunct="1"/>
            <a:r>
              <a:rPr lang="en-US" altLang="zh-CN" sz="2800" b="1" dirty="0">
                <a:latin typeface="宋体" panose="02010600030101010101" pitchFamily="2" charset="-122"/>
                <a:ea typeface="宋体" panose="02010600030101010101" pitchFamily="2" charset="-122"/>
              </a:rPr>
              <a:t>(7)</a:t>
            </a:r>
            <a:r>
              <a:rPr lang="zh-CN" altLang="en-US" sz="2800" b="1" dirty="0">
                <a:latin typeface="宋体" panose="02010600030101010101" pitchFamily="2" charset="-122"/>
                <a:ea typeface="宋体" panose="02010600030101010101" pitchFamily="2" charset="-122"/>
              </a:rPr>
              <a:t>注意事项</a:t>
            </a:r>
          </a:p>
        </p:txBody>
      </p:sp>
      <p:sp>
        <p:nvSpPr>
          <p:cNvPr id="7170" name="Rectangle 2"/>
          <p:cNvSpPr/>
          <p:nvPr/>
        </p:nvSpPr>
        <p:spPr>
          <a:xfrm>
            <a:off x="1257300" y="1512570"/>
            <a:ext cx="8458200" cy="3445510"/>
          </a:xfrm>
          <a:prstGeom prst="rect">
            <a:avLst/>
          </a:prstGeom>
          <a:noFill/>
          <a:ln w="9525">
            <a:noFill/>
          </a:ln>
        </p:spPr>
        <p:txBody>
          <a:bodyPr vert="horz" wrap="square" anchor="t">
            <a:spAutoFit/>
          </a:bodyPr>
          <a:lstStyle/>
          <a:p>
            <a:pPr lvl="0" eaLnBrk="1" hangingPunct="1">
              <a:lnSpc>
                <a:spcPct val="120000"/>
              </a:lnSpc>
              <a:spcAft>
                <a:spcPct val="30000"/>
              </a:spcAft>
            </a:pPr>
            <a:r>
              <a:rPr lang="zh-CN" altLang="en-US" sz="2800" b="1" dirty="0">
                <a:latin typeface="Times New Roman" panose="02020603050405020304" pitchFamily="18" charset="0"/>
                <a:ea typeface="Times New Roman" panose="02020603050405020304" pitchFamily="18" charset="0"/>
              </a:rPr>
              <a:t>　①电源电压应高于小灯泡的额定电压</a:t>
            </a:r>
            <a:r>
              <a:rPr lang="en-US" altLang="zh-CN" sz="2800" b="1" dirty="0">
                <a:latin typeface="Times New Roman" panose="02020603050405020304" pitchFamily="18" charset="0"/>
                <a:ea typeface="Times New Roman" panose="02020603050405020304" pitchFamily="18" charset="0"/>
              </a:rPr>
              <a:t>.</a:t>
            </a:r>
          </a:p>
          <a:p>
            <a:pPr lvl="0" eaLnBrk="1" hangingPunct="1">
              <a:lnSpc>
                <a:spcPct val="120000"/>
              </a:lnSpc>
              <a:spcAft>
                <a:spcPct val="30000"/>
              </a:spcAft>
            </a:pPr>
            <a:r>
              <a:rPr lang="en-US" altLang="zh-CN" sz="2800" b="1" dirty="0">
                <a:latin typeface="Times New Roman" panose="02020603050405020304" pitchFamily="18" charset="0"/>
                <a:ea typeface="Times New Roman" panose="02020603050405020304" pitchFamily="18" charset="0"/>
              </a:rPr>
              <a:t>    ②</a:t>
            </a:r>
            <a:r>
              <a:rPr lang="zh-CN" altLang="en-US" sz="2800" b="1" dirty="0">
                <a:latin typeface="Times New Roman" panose="02020603050405020304" pitchFamily="18" charset="0"/>
                <a:ea typeface="宋体" panose="02010600030101010101" pitchFamily="2" charset="-122"/>
              </a:rPr>
              <a:t>电压表的量程应大于小灯泡的额定电压，电流表的量程应大于小灯泡正常工作时的电流</a:t>
            </a:r>
            <a:r>
              <a:rPr lang="en-US" altLang="zh-CN" sz="2800" b="1" dirty="0">
                <a:latin typeface="Times New Roman" panose="02020603050405020304" pitchFamily="18" charset="0"/>
                <a:ea typeface="宋体" panose="02010600030101010101" pitchFamily="2" charset="-122"/>
              </a:rPr>
              <a:t>.</a:t>
            </a:r>
          </a:p>
          <a:p>
            <a:pPr lvl="0" eaLnBrk="1" hangingPunct="1">
              <a:lnSpc>
                <a:spcPct val="120000"/>
              </a:lnSpc>
              <a:spcAft>
                <a:spcPct val="30000"/>
              </a:spcAft>
            </a:pPr>
            <a:r>
              <a:rPr lang="en-US" altLang="zh-CN" sz="2800" b="1" dirty="0">
                <a:latin typeface="Times New Roman" panose="02020603050405020304" pitchFamily="18" charset="0"/>
                <a:ea typeface="宋体" panose="02010600030101010101" pitchFamily="2" charset="-122"/>
              </a:rPr>
              <a:t>     ③</a:t>
            </a:r>
            <a:r>
              <a:rPr lang="zh-CN" altLang="en-US" sz="2800" b="1" dirty="0">
                <a:latin typeface="Times New Roman" panose="02020603050405020304" pitchFamily="18" charset="0"/>
                <a:ea typeface="宋体" panose="02010600030101010101" pitchFamily="2" charset="-122"/>
              </a:rPr>
              <a:t>滑动变阻器允许通过的最大电流要大于小灯泡的正常工作电流</a:t>
            </a:r>
            <a:r>
              <a:rPr lang="en-US" altLang="zh-CN" sz="2800" b="1" dirty="0">
                <a:latin typeface="Times New Roman" panose="02020603050405020304" pitchFamily="18" charset="0"/>
                <a:ea typeface="宋体" panose="02010600030101010101" pitchFamily="2" charset="-122"/>
              </a:rPr>
              <a:t>.</a:t>
            </a:r>
            <a:r>
              <a:rPr lang="zh-CN" altLang="en-US" sz="2800" b="1" dirty="0">
                <a:latin typeface="Times New Roman" panose="02020603050405020304" pitchFamily="18" charset="0"/>
                <a:ea typeface="宋体" panose="02010600030101010101" pitchFamily="2" charset="-122"/>
              </a:rPr>
              <a:t>而滑动变阻器的最大阻值应与小灯泡的电阻差不多，以使调节效果明显</a:t>
            </a:r>
            <a:r>
              <a:rPr lang="en-US" altLang="zh-CN" sz="2800" b="1" dirty="0">
                <a:latin typeface="Times New Roman" panose="02020603050405020304" pitchFamily="18" charset="0"/>
                <a:ea typeface="宋体" panose="02010600030101010101" pitchFamily="2"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170">
                                            <p:txEl>
                                              <p:pRg st="0" end="0"/>
                                            </p:txEl>
                                          </p:spTgt>
                                        </p:tgtEl>
                                        <p:attrNameLst>
                                          <p:attrName>style.visibility</p:attrName>
                                        </p:attrNameLst>
                                      </p:cBhvr>
                                      <p:to>
                                        <p:strVal val="visible"/>
                                      </p:to>
                                    </p:set>
                                    <p:animEffect transition="in" filter="blinds(horizontal)">
                                      <p:cBhvr>
                                        <p:cTn id="7" dur="500"/>
                                        <p:tgtEl>
                                          <p:spTgt spid="717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170">
                                            <p:txEl>
                                              <p:pRg st="1" end="1"/>
                                            </p:txEl>
                                          </p:spTgt>
                                        </p:tgtEl>
                                        <p:attrNameLst>
                                          <p:attrName>style.visibility</p:attrName>
                                        </p:attrNameLst>
                                      </p:cBhvr>
                                      <p:to>
                                        <p:strVal val="visible"/>
                                      </p:to>
                                    </p:set>
                                    <p:animEffect transition="in" filter="blinds(horizontal)">
                                      <p:cBhvr>
                                        <p:cTn id="12" dur="500"/>
                                        <p:tgtEl>
                                          <p:spTgt spid="717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170">
                                            <p:txEl>
                                              <p:pRg st="2" end="2"/>
                                            </p:txEl>
                                          </p:spTgt>
                                        </p:tgtEl>
                                        <p:attrNameLst>
                                          <p:attrName>style.visibility</p:attrName>
                                        </p:attrNameLst>
                                      </p:cBhvr>
                                      <p:to>
                                        <p:strVal val="visible"/>
                                      </p:to>
                                    </p:set>
                                    <p:animEffect transition="in" filter="blinds(horizontal)">
                                      <p:cBhvr>
                                        <p:cTn id="17" dur="500"/>
                                        <p:tgtEl>
                                          <p:spTgt spid="717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p:nvPr/>
        </p:nvSpPr>
        <p:spPr>
          <a:xfrm>
            <a:off x="1487805" y="832485"/>
            <a:ext cx="8458200" cy="1115060"/>
          </a:xfrm>
          <a:prstGeom prst="rect">
            <a:avLst/>
          </a:prstGeom>
          <a:noFill/>
          <a:ln w="9525">
            <a:noFill/>
          </a:ln>
        </p:spPr>
        <p:txBody>
          <a:bodyPr vert="horz" wrap="square" anchor="t">
            <a:spAutoFit/>
          </a:bodyPr>
          <a:lstStyle/>
          <a:p>
            <a:pPr lvl="0" eaLnBrk="1" hangingPunct="1">
              <a:lnSpc>
                <a:spcPct val="120000"/>
              </a:lnSpc>
              <a:spcAft>
                <a:spcPct val="30000"/>
              </a:spcAft>
            </a:pPr>
            <a:r>
              <a:rPr lang="zh-CN" altLang="en-US" sz="2800" b="1" dirty="0">
                <a:latin typeface="Times New Roman" panose="02020603050405020304" pitchFamily="18" charset="0"/>
                <a:ea typeface="Times New Roman" panose="02020603050405020304" pitchFamily="18" charset="0"/>
              </a:rPr>
              <a:t>　④ 在实验前，开关要断开，防止由于电路连接错误而发生短路，损坏电流表</a:t>
            </a:r>
            <a:r>
              <a:rPr lang="en-US" altLang="zh-CN" sz="2800" b="1" dirty="0">
                <a:latin typeface="Times New Roman" panose="02020603050405020304" pitchFamily="18" charset="0"/>
                <a:ea typeface="Times New Roman" panose="02020603050405020304" pitchFamily="18" charset="0"/>
              </a:rPr>
              <a:t>.</a:t>
            </a:r>
          </a:p>
        </p:txBody>
      </p:sp>
      <p:sp>
        <p:nvSpPr>
          <p:cNvPr id="2" name="Rectangle 2"/>
          <p:cNvSpPr/>
          <p:nvPr/>
        </p:nvSpPr>
        <p:spPr>
          <a:xfrm>
            <a:off x="1487805" y="2032635"/>
            <a:ext cx="8458200" cy="2792095"/>
          </a:xfrm>
          <a:prstGeom prst="rect">
            <a:avLst/>
          </a:prstGeom>
          <a:noFill/>
          <a:ln w="9525">
            <a:noFill/>
          </a:ln>
        </p:spPr>
        <p:txBody>
          <a:bodyPr vert="horz" wrap="square" anchor="t">
            <a:spAutoFit/>
          </a:bodyPr>
          <a:lstStyle/>
          <a:p>
            <a:pPr lvl="0" eaLnBrk="1" hangingPunct="1">
              <a:lnSpc>
                <a:spcPct val="120000"/>
              </a:lnSpc>
              <a:spcAft>
                <a:spcPct val="30000"/>
              </a:spcAft>
            </a:pPr>
            <a:r>
              <a:rPr lang="zh-CN" altLang="en-US" sz="2800" b="1" dirty="0">
                <a:latin typeface="Times New Roman" panose="02020603050405020304" pitchFamily="18" charset="0"/>
                <a:ea typeface="Times New Roman" panose="02020603050405020304" pitchFamily="18" charset="0"/>
              </a:rPr>
              <a:t>　⑤实验时，首先要将滑动变阻器滑片滑至阻值最大位置处，目的是防止电路中电流过大，起到保护作用</a:t>
            </a:r>
            <a:r>
              <a:rPr lang="en-US" altLang="zh-CN" sz="2800" b="1" dirty="0">
                <a:latin typeface="Times New Roman" panose="02020603050405020304" pitchFamily="18" charset="0"/>
                <a:ea typeface="Times New Roman" panose="02020603050405020304" pitchFamily="18" charset="0"/>
              </a:rPr>
              <a:t>.</a:t>
            </a:r>
          </a:p>
          <a:p>
            <a:pPr lvl="0" eaLnBrk="1" hangingPunct="1">
              <a:lnSpc>
                <a:spcPct val="120000"/>
              </a:lnSpc>
              <a:spcAft>
                <a:spcPct val="30000"/>
              </a:spcAft>
            </a:pPr>
            <a:r>
              <a:rPr lang="en-US" altLang="zh-CN" sz="2800" b="1" dirty="0">
                <a:latin typeface="Times New Roman" panose="02020603050405020304" pitchFamily="18" charset="0"/>
                <a:ea typeface="Times New Roman" panose="02020603050405020304" pitchFamily="18" charset="0"/>
              </a:rPr>
              <a:t>    ⑥</a:t>
            </a:r>
            <a:r>
              <a:rPr lang="zh-CN" altLang="en-US" sz="2800" b="1" dirty="0">
                <a:latin typeface="Times New Roman" panose="02020603050405020304" pitchFamily="18" charset="0"/>
                <a:ea typeface="宋体" panose="02010600030101010101" pitchFamily="2" charset="-122"/>
              </a:rPr>
              <a:t>移动滑动变阻器使灯泡两端电压高于额定电压时要注意，实际电压不能超过额定电压的</a:t>
            </a:r>
            <a:r>
              <a:rPr lang="en-US" altLang="zh-CN" sz="2800" b="1" dirty="0">
                <a:latin typeface="Times New Roman" panose="02020603050405020304" pitchFamily="18" charset="0"/>
                <a:ea typeface="宋体" panose="02010600030101010101" pitchFamily="2" charset="-122"/>
              </a:rPr>
              <a:t>1.2</a:t>
            </a:r>
            <a:r>
              <a:rPr lang="zh-CN" altLang="en-US" sz="2800" b="1" dirty="0">
                <a:latin typeface="Times New Roman" panose="02020603050405020304" pitchFamily="18" charset="0"/>
                <a:ea typeface="宋体" panose="02010600030101010101" pitchFamily="2" charset="-122"/>
              </a:rPr>
              <a:t>倍，同时时间不能过长，否则容易烧坏小灯泡</a:t>
            </a:r>
            <a:r>
              <a:rPr lang="en-US" altLang="zh-CN" sz="2800" b="1" dirty="0">
                <a:latin typeface="Times New Roman" panose="02020603050405020304" pitchFamily="18" charset="0"/>
                <a:ea typeface="宋体" panose="02010600030101010101" pitchFamily="2"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170">
                                            <p:txEl>
                                              <p:pRg st="0" end="0"/>
                                            </p:txEl>
                                          </p:spTgt>
                                        </p:tgtEl>
                                        <p:attrNameLst>
                                          <p:attrName>style.visibility</p:attrName>
                                        </p:attrNameLst>
                                      </p:cBhvr>
                                      <p:to>
                                        <p:strVal val="visible"/>
                                      </p:to>
                                    </p:set>
                                    <p:animEffect transition="in" filter="blinds(horizontal)">
                                      <p:cBhvr>
                                        <p:cTn id="7" dur="500"/>
                                        <p:tgtEl>
                                          <p:spTgt spid="717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blinds(horizontal)">
                                      <p:cBhvr>
                                        <p:cTn id="12" dur="500"/>
                                        <p:tgtEl>
                                          <p:spTgt spid="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
                                            <p:txEl>
                                              <p:pRg st="1" end="1"/>
                                            </p:txEl>
                                          </p:spTgt>
                                        </p:tgtEl>
                                        <p:attrNameLst>
                                          <p:attrName>style.visibility</p:attrName>
                                        </p:attrNameLst>
                                      </p:cBhvr>
                                      <p:to>
                                        <p:strVal val="visible"/>
                                      </p:to>
                                    </p:set>
                                    <p:animEffect transition="in" filter="blinds(horizontal)">
                                      <p:cBhvr>
                                        <p:cTn id="1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7" name="矩形 4"/>
          <p:cNvSpPr/>
          <p:nvPr/>
        </p:nvSpPr>
        <p:spPr>
          <a:xfrm>
            <a:off x="1714500" y="460375"/>
            <a:ext cx="7242810" cy="618490"/>
          </a:xfrm>
          <a:prstGeom prst="rect">
            <a:avLst/>
          </a:prstGeom>
          <a:gradFill rotWithShape="1">
            <a:gsLst>
              <a:gs pos="0">
                <a:srgbClr val="2C5D98">
                  <a:alpha val="100000"/>
                </a:srgbClr>
              </a:gs>
              <a:gs pos="80000">
                <a:srgbClr val="3C7BC7">
                  <a:alpha val="100000"/>
                </a:srgbClr>
              </a:gs>
              <a:gs pos="100000">
                <a:srgbClr val="3A7CCB">
                  <a:alpha val="100000"/>
                </a:srgbClr>
              </a:gs>
            </a:gsLst>
            <a:lin ang="5400000"/>
            <a:tileRect/>
          </a:gradFill>
          <a:ln w="9525" cap="flat" cmpd="sng">
            <a:solidFill>
              <a:srgbClr val="4A7EBB"/>
            </a:solidFill>
            <a:prstDash val="solid"/>
            <a:miter/>
            <a:headEnd type="none" w="med" len="med"/>
            <a:tailEnd type="none" w="med" len="med"/>
          </a:ln>
          <a:effectLst>
            <a:outerShdw dist="23000" dir="5400000" algn="ctr" rotWithShape="0">
              <a:srgbClr val="000000">
                <a:alpha val="25000"/>
              </a:srgbClr>
            </a:outerShdw>
          </a:effectLst>
        </p:spPr>
        <p:txBody>
          <a:bodyPr vert="horz" wrap="square" anchor="t">
            <a:spAutoFit/>
          </a:bodyPr>
          <a:lstStyle/>
          <a:p>
            <a:pPr lvl="0" eaLnBrk="1" hangingPunct="1"/>
            <a:r>
              <a:rPr lang="en-US" altLang="zh-CN" sz="3200" b="1" dirty="0">
                <a:solidFill>
                  <a:srgbClr val="FFFFFF"/>
                </a:solidFill>
                <a:latin typeface="Comic Sans MS" panose="030F0702030302020204" pitchFamily="2" charset="0"/>
                <a:ea typeface="宋体" panose="02010600030101010101" pitchFamily="2" charset="-122"/>
              </a:rPr>
              <a:t>2.</a:t>
            </a:r>
            <a:r>
              <a:rPr lang="zh-CN" altLang="en-US" sz="3200" b="1" dirty="0">
                <a:solidFill>
                  <a:srgbClr val="FFFFFF"/>
                </a:solidFill>
                <a:latin typeface="Comic Sans MS" panose="030F0702030302020204" pitchFamily="2" charset="0"/>
                <a:ea typeface="宋体" panose="02010600030101010101" pitchFamily="2" charset="-122"/>
              </a:rPr>
              <a:t>用电能表和停表测量用电器的电功率</a:t>
            </a:r>
          </a:p>
        </p:txBody>
      </p:sp>
      <p:sp>
        <p:nvSpPr>
          <p:cNvPr id="4102" name="Rectangle 2"/>
          <p:cNvSpPr/>
          <p:nvPr/>
        </p:nvSpPr>
        <p:spPr>
          <a:xfrm>
            <a:off x="1617980" y="1358900"/>
            <a:ext cx="1537335" cy="518160"/>
          </a:xfrm>
          <a:prstGeom prst="rect">
            <a:avLst/>
          </a:prstGeom>
          <a:gradFill rotWithShape="0">
            <a:gsLst>
              <a:gs pos="0">
                <a:srgbClr val="D1E8FF">
                  <a:alpha val="100000"/>
                </a:srgbClr>
              </a:gs>
              <a:gs pos="100000">
                <a:srgbClr val="99CCFF">
                  <a:alpha val="100000"/>
                </a:srgbClr>
              </a:gs>
            </a:gsLst>
            <a:lin ang="5400000" scaled="1"/>
            <a:tileRect/>
          </a:gradFill>
          <a:ln w="19050" cap="flat" cmpd="sng">
            <a:solidFill>
              <a:schemeClr val="tx2"/>
            </a:solidFill>
            <a:prstDash val="solid"/>
            <a:miter/>
            <a:headEnd type="none" w="med" len="med"/>
            <a:tailEnd type="none" w="med" len="med"/>
          </a:ln>
        </p:spPr>
        <p:txBody>
          <a:bodyPr vert="horz" wrap="square" anchor="t">
            <a:spAutoFit/>
          </a:bodyPr>
          <a:lstStyle/>
          <a:p>
            <a:pPr lvl="0" algn="ctr" eaLnBrk="1" hangingPunct="1"/>
            <a:r>
              <a:rPr lang="en-US" altLang="zh-CN" sz="2800" b="1" dirty="0">
                <a:latin typeface="宋体" panose="02010600030101010101" pitchFamily="2" charset="-122"/>
                <a:ea typeface="宋体" panose="02010600030101010101" pitchFamily="2" charset="-122"/>
              </a:rPr>
              <a:t>(1)</a:t>
            </a:r>
            <a:r>
              <a:rPr lang="zh-CN" altLang="en-US" sz="2800" b="1" dirty="0">
                <a:latin typeface="宋体" panose="02010600030101010101" pitchFamily="2" charset="-122"/>
                <a:ea typeface="宋体" panose="02010600030101010101" pitchFamily="2" charset="-122"/>
              </a:rPr>
              <a:t>原理</a:t>
            </a:r>
            <a:endParaRPr lang="en-US" altLang="x-none" sz="2800" b="1" dirty="0">
              <a:latin typeface="Times New Roman" panose="02020603050405020304" pitchFamily="18" charset="0"/>
              <a:ea typeface="宋体" panose="02010600030101010101" pitchFamily="2" charset="-122"/>
            </a:endParaRPr>
          </a:p>
        </p:txBody>
      </p:sp>
      <p:pic>
        <p:nvPicPr>
          <p:cNvPr id="9222" name="TextBox 1"/>
          <p:cNvPicPr>
            <a:picLocks noRot="1" noChangeAspect="1" noEditPoints="1"/>
          </p:cNvPicPr>
          <p:nvPr/>
        </p:nvPicPr>
        <p:blipFill>
          <a:blip r:embed="rId3"/>
          <a:stretch>
            <a:fillRect/>
          </a:stretch>
        </p:blipFill>
        <p:spPr>
          <a:xfrm>
            <a:off x="3405505" y="1207135"/>
            <a:ext cx="914400" cy="821690"/>
          </a:xfrm>
          <a:prstGeom prst="rect">
            <a:avLst/>
          </a:prstGeom>
          <a:noFill/>
          <a:ln w="9525">
            <a:noFill/>
          </a:ln>
        </p:spPr>
      </p:pic>
      <p:sp>
        <p:nvSpPr>
          <p:cNvPr id="2" name="Rectangle 2"/>
          <p:cNvSpPr/>
          <p:nvPr/>
        </p:nvSpPr>
        <p:spPr>
          <a:xfrm>
            <a:off x="1617980" y="2107565"/>
            <a:ext cx="1537335" cy="518160"/>
          </a:xfrm>
          <a:prstGeom prst="rect">
            <a:avLst/>
          </a:prstGeom>
          <a:gradFill rotWithShape="0">
            <a:gsLst>
              <a:gs pos="0">
                <a:srgbClr val="D1E8FF">
                  <a:alpha val="100000"/>
                </a:srgbClr>
              </a:gs>
              <a:gs pos="100000">
                <a:srgbClr val="99CCFF">
                  <a:alpha val="100000"/>
                </a:srgbClr>
              </a:gs>
            </a:gsLst>
            <a:lin ang="5400000" scaled="1"/>
            <a:tileRect/>
          </a:gradFill>
          <a:ln w="19050" cap="flat" cmpd="sng">
            <a:solidFill>
              <a:schemeClr val="tx2"/>
            </a:solidFill>
            <a:prstDash val="solid"/>
            <a:miter/>
            <a:headEnd type="none" w="med" len="med"/>
            <a:tailEnd type="none" w="med" len="med"/>
          </a:ln>
        </p:spPr>
        <p:txBody>
          <a:bodyPr vert="horz" wrap="square" anchor="t">
            <a:spAutoFit/>
          </a:bodyPr>
          <a:lstStyle/>
          <a:p>
            <a:pPr lvl="0" algn="ctr" eaLnBrk="1" hangingPunct="1"/>
            <a:r>
              <a:rPr lang="en-US" altLang="zh-CN" sz="2800" b="1" dirty="0">
                <a:latin typeface="宋体" panose="02010600030101010101" pitchFamily="2" charset="-122"/>
                <a:ea typeface="宋体" panose="02010600030101010101" pitchFamily="2" charset="-122"/>
              </a:rPr>
              <a:t>(2)</a:t>
            </a:r>
            <a:r>
              <a:rPr lang="zh-CN" altLang="en-US" sz="2800" b="1" dirty="0">
                <a:latin typeface="宋体" panose="02010600030101010101" pitchFamily="2" charset="-122"/>
                <a:ea typeface="宋体" panose="02010600030101010101" pitchFamily="2" charset="-122"/>
              </a:rPr>
              <a:t>步骤</a:t>
            </a:r>
          </a:p>
        </p:txBody>
      </p:sp>
      <p:sp>
        <p:nvSpPr>
          <p:cNvPr id="7170" name="Rectangle 2"/>
          <p:cNvSpPr/>
          <p:nvPr/>
        </p:nvSpPr>
        <p:spPr>
          <a:xfrm>
            <a:off x="1211580" y="2558415"/>
            <a:ext cx="10412730" cy="3587115"/>
          </a:xfrm>
          <a:prstGeom prst="rect">
            <a:avLst/>
          </a:prstGeom>
          <a:noFill/>
          <a:ln w="9525">
            <a:noFill/>
          </a:ln>
        </p:spPr>
        <p:txBody>
          <a:bodyPr vert="horz" wrap="square" anchor="t">
            <a:spAutoFit/>
          </a:bodyPr>
          <a:lstStyle/>
          <a:p>
            <a:pPr lvl="0" eaLnBrk="1" hangingPunct="1">
              <a:lnSpc>
                <a:spcPct val="120000"/>
              </a:lnSpc>
              <a:spcAft>
                <a:spcPct val="30000"/>
              </a:spcAft>
            </a:pPr>
            <a:r>
              <a:rPr lang="zh-CN" altLang="en-US" sz="2800" b="1" dirty="0">
                <a:latin typeface="Times New Roman" panose="02020603050405020304" pitchFamily="18" charset="0"/>
                <a:ea typeface="Times New Roman" panose="02020603050405020304" pitchFamily="18" charset="0"/>
              </a:rPr>
              <a:t>　①让待测用电器单独工作，用停表测出用电器的工作时间</a:t>
            </a:r>
            <a:r>
              <a:rPr lang="en-US" altLang="zh-CN" sz="2800" b="1" dirty="0">
                <a:latin typeface="Times New Roman" panose="02020603050405020304" pitchFamily="18" charset="0"/>
                <a:ea typeface="Times New Roman" panose="02020603050405020304" pitchFamily="18" charset="0"/>
              </a:rPr>
              <a:t>t.</a:t>
            </a:r>
          </a:p>
          <a:p>
            <a:pPr lvl="0" eaLnBrk="1" hangingPunct="1">
              <a:lnSpc>
                <a:spcPct val="120000"/>
              </a:lnSpc>
              <a:spcAft>
                <a:spcPct val="30000"/>
              </a:spcAft>
            </a:pPr>
            <a:r>
              <a:rPr lang="zh-CN" altLang="en-US" sz="2800" b="1" dirty="0">
                <a:latin typeface="Times New Roman" panose="02020603050405020304" pitchFamily="18" charset="0"/>
                <a:ea typeface="宋体" panose="02010600030101010101" pitchFamily="2" charset="-122"/>
              </a:rPr>
              <a:t>    ②读出电能表在这段时间内转盘转动的圈数</a:t>
            </a:r>
            <a:r>
              <a:rPr lang="en-US" altLang="zh-CN" sz="2800" b="1" dirty="0">
                <a:latin typeface="Times New Roman" panose="02020603050405020304" pitchFamily="18" charset="0"/>
                <a:ea typeface="宋体" panose="02010600030101010101" pitchFamily="2" charset="-122"/>
              </a:rPr>
              <a:t>n(</a:t>
            </a:r>
            <a:r>
              <a:rPr lang="zh-CN" altLang="en-US" sz="2800" b="1" dirty="0">
                <a:latin typeface="Times New Roman" panose="02020603050405020304" pitchFamily="18" charset="0"/>
                <a:ea typeface="宋体" panose="02010600030101010101" pitchFamily="2" charset="-122"/>
              </a:rPr>
              <a:t>或闪烁次数</a:t>
            </a:r>
            <a:r>
              <a:rPr lang="en-US" altLang="zh-CN" sz="2800" b="1" dirty="0">
                <a:latin typeface="Times New Roman" panose="02020603050405020304" pitchFamily="18" charset="0"/>
                <a:ea typeface="宋体" panose="02010600030101010101" pitchFamily="2" charset="-122"/>
              </a:rPr>
              <a:t>n).</a:t>
            </a:r>
          </a:p>
          <a:p>
            <a:pPr lvl="0" eaLnBrk="1" hangingPunct="1">
              <a:lnSpc>
                <a:spcPct val="120000"/>
              </a:lnSpc>
              <a:spcAft>
                <a:spcPct val="30000"/>
              </a:spcAft>
            </a:pPr>
            <a:r>
              <a:rPr lang="en-US" altLang="zh-CN" sz="2800" b="1" dirty="0">
                <a:latin typeface="Times New Roman" panose="02020603050405020304" pitchFamily="18" charset="0"/>
                <a:ea typeface="宋体" panose="02010600030101010101" pitchFamily="2" charset="-122"/>
              </a:rPr>
              <a:t>    ③</a:t>
            </a:r>
            <a:r>
              <a:rPr lang="zh-CN" altLang="en-US" sz="2800" b="1" dirty="0">
                <a:latin typeface="Times New Roman" panose="02020603050405020304" pitchFamily="18" charset="0"/>
                <a:ea typeface="宋体" panose="02010600030101010101" pitchFamily="2" charset="-122"/>
              </a:rPr>
              <a:t>根据电能表的铭牌计算出用电器在这段时间内消耗的电能</a:t>
            </a:r>
            <a:r>
              <a:rPr lang="en-US" altLang="zh-CN" sz="2800" b="1" dirty="0">
                <a:latin typeface="Times New Roman" panose="02020603050405020304" pitchFamily="18" charset="0"/>
                <a:ea typeface="宋体" panose="02010600030101010101" pitchFamily="2" charset="-122"/>
              </a:rPr>
              <a:t>W=(n/n</a:t>
            </a:r>
            <a:r>
              <a:rPr lang="en-US" altLang="zh-CN" sz="2800" b="1" baseline="-25000" dirty="0">
                <a:solidFill>
                  <a:schemeClr val="tx1"/>
                </a:solidFill>
                <a:uFillTx/>
                <a:latin typeface="Times New Roman" panose="02020603050405020304" pitchFamily="18" charset="0"/>
                <a:ea typeface="宋体" panose="02010600030101010101" pitchFamily="2" charset="-122"/>
              </a:rPr>
              <a:t>0</a:t>
            </a:r>
            <a:r>
              <a:rPr lang="en-US" altLang="zh-CN" sz="2800" b="1" dirty="0">
                <a:latin typeface="Times New Roman" panose="02020603050405020304" pitchFamily="18" charset="0"/>
                <a:ea typeface="宋体" panose="02010600030101010101" pitchFamily="2" charset="-122"/>
              </a:rPr>
              <a:t>)×3.6×10</a:t>
            </a:r>
            <a:r>
              <a:rPr lang="en-US" altLang="zh-CN" sz="2800" b="1" baseline="30000" dirty="0">
                <a:solidFill>
                  <a:schemeClr val="tx1"/>
                </a:solidFill>
                <a:uFillTx/>
                <a:latin typeface="Times New Roman" panose="02020603050405020304" pitchFamily="18" charset="0"/>
                <a:ea typeface="宋体" panose="02010600030101010101" pitchFamily="2" charset="-122"/>
              </a:rPr>
              <a:t>6</a:t>
            </a:r>
            <a:r>
              <a:rPr lang="en-US" altLang="zh-CN" sz="2800" b="1" dirty="0">
                <a:latin typeface="Times New Roman" panose="02020603050405020304" pitchFamily="18" charset="0"/>
                <a:ea typeface="宋体" panose="02010600030101010101" pitchFamily="2" charset="-122"/>
              </a:rPr>
              <a:t>J(n</a:t>
            </a:r>
            <a:r>
              <a:rPr lang="en-US" altLang="zh-CN" sz="2800" b="1" baseline="-25000" dirty="0">
                <a:solidFill>
                  <a:schemeClr val="tx1"/>
                </a:solidFill>
                <a:uFillTx/>
                <a:latin typeface="Times New Roman" panose="02020603050405020304" pitchFamily="18" charset="0"/>
                <a:ea typeface="宋体" panose="02010600030101010101" pitchFamily="2" charset="-122"/>
              </a:rPr>
              <a:t>0</a:t>
            </a:r>
            <a:r>
              <a:rPr lang="zh-CN" altLang="en-US" sz="2800" b="1" dirty="0">
                <a:latin typeface="Times New Roman" panose="02020603050405020304" pitchFamily="18" charset="0"/>
                <a:ea typeface="宋体" panose="02010600030101010101" pitchFamily="2" charset="-122"/>
              </a:rPr>
              <a:t>为用电器消耗</a:t>
            </a:r>
            <a:r>
              <a:rPr lang="en-US" altLang="zh-CN" sz="2800" b="1" dirty="0">
                <a:latin typeface="Times New Roman" panose="02020603050405020304" pitchFamily="18" charset="0"/>
                <a:ea typeface="宋体" panose="02010600030101010101" pitchFamily="2" charset="-122"/>
              </a:rPr>
              <a:t>1kW·h</a:t>
            </a:r>
            <a:r>
              <a:rPr lang="zh-CN" altLang="en-US" sz="2800" b="1" dirty="0">
                <a:latin typeface="Times New Roman" panose="02020603050405020304" pitchFamily="18" charset="0"/>
                <a:ea typeface="宋体" panose="02010600030101010101" pitchFamily="2" charset="-122"/>
              </a:rPr>
              <a:t>的电能，电能表转盘转动的圈数或闪烁的次数</a:t>
            </a:r>
            <a:r>
              <a:rPr lang="en-US" altLang="zh-CN" sz="2800" b="1" dirty="0">
                <a:latin typeface="Times New Roman" panose="02020603050405020304" pitchFamily="18" charset="0"/>
                <a:ea typeface="宋体" panose="02010600030101010101" pitchFamily="2" charset="-122"/>
              </a:rPr>
              <a:t>).</a:t>
            </a:r>
          </a:p>
          <a:p>
            <a:pPr lvl="0" eaLnBrk="1" hangingPunct="1">
              <a:lnSpc>
                <a:spcPct val="120000"/>
              </a:lnSpc>
              <a:spcAft>
                <a:spcPct val="30000"/>
              </a:spcAft>
            </a:pPr>
            <a:r>
              <a:rPr lang="en-US" altLang="zh-CN" sz="2800" b="1" dirty="0">
                <a:latin typeface="Times New Roman" panose="02020603050405020304" pitchFamily="18" charset="0"/>
                <a:ea typeface="宋体" panose="02010600030101010101" pitchFamily="2" charset="-122"/>
              </a:rPr>
              <a:t>    ④</a:t>
            </a:r>
            <a:r>
              <a:rPr lang="zh-CN" altLang="en-US" sz="2800" b="1" dirty="0">
                <a:latin typeface="Times New Roman" panose="02020603050405020304" pitchFamily="18" charset="0"/>
                <a:ea typeface="宋体" panose="02010600030101010101" pitchFamily="2" charset="-122"/>
              </a:rPr>
              <a:t>计算用电器的功率          </a:t>
            </a:r>
            <a:r>
              <a:rPr lang="en-US" altLang="zh-CN" sz="2800" b="1" dirty="0">
                <a:latin typeface="Times New Roman" panose="02020603050405020304" pitchFamily="18" charset="0"/>
                <a:ea typeface="宋体" panose="02010600030101010101" pitchFamily="2" charset="-122"/>
              </a:rPr>
              <a:t>=(n×3.6×10</a:t>
            </a:r>
            <a:r>
              <a:rPr lang="en-US" altLang="zh-CN" sz="2800" b="1" baseline="30000" dirty="0">
                <a:solidFill>
                  <a:schemeClr val="tx1"/>
                </a:solidFill>
                <a:uFillTx/>
                <a:latin typeface="Times New Roman" panose="02020603050405020304" pitchFamily="18" charset="0"/>
                <a:ea typeface="宋体" panose="02010600030101010101" pitchFamily="2" charset="-122"/>
              </a:rPr>
              <a:t>6</a:t>
            </a:r>
            <a:r>
              <a:rPr lang="en-US" altLang="zh-CN" sz="2800" b="1" dirty="0">
                <a:latin typeface="Times New Roman" panose="02020603050405020304" pitchFamily="18" charset="0"/>
                <a:ea typeface="宋体" panose="02010600030101010101" pitchFamily="2" charset="-122"/>
              </a:rPr>
              <a:t>)／(n</a:t>
            </a:r>
            <a:r>
              <a:rPr lang="en-US" altLang="zh-CN" sz="2800" b="1" baseline="-25000" dirty="0">
                <a:solidFill>
                  <a:schemeClr val="tx1"/>
                </a:solidFill>
                <a:uFillTx/>
                <a:latin typeface="Times New Roman" panose="02020603050405020304" pitchFamily="18" charset="0"/>
                <a:ea typeface="宋体" panose="02010600030101010101" pitchFamily="2" charset="-122"/>
              </a:rPr>
              <a:t>0</a:t>
            </a:r>
            <a:r>
              <a:rPr lang="en-US" altLang="zh-CN" sz="2800" b="1" dirty="0">
                <a:latin typeface="Times New Roman" panose="02020603050405020304" pitchFamily="18" charset="0"/>
                <a:ea typeface="宋体" panose="02010600030101010101" pitchFamily="2" charset="-122"/>
              </a:rPr>
              <a:t>t)</a:t>
            </a:r>
            <a:r>
              <a:rPr lang="zh-CN" altLang="en-US" sz="2800" b="1" dirty="0">
                <a:latin typeface="Times New Roman" panose="02020603050405020304" pitchFamily="18" charset="0"/>
                <a:ea typeface="宋体" panose="02010600030101010101" pitchFamily="2" charset="-122"/>
              </a:rPr>
              <a:t> </a:t>
            </a:r>
            <a:r>
              <a:rPr lang="en-US" altLang="zh-CN" sz="2800" b="1" dirty="0">
                <a:latin typeface="Times New Roman" panose="02020603050405020304" pitchFamily="18" charset="0"/>
                <a:ea typeface="宋体" panose="02010600030101010101" pitchFamily="2" charset="-122"/>
              </a:rPr>
              <a:t>w.</a:t>
            </a:r>
          </a:p>
        </p:txBody>
      </p:sp>
      <p:pic>
        <p:nvPicPr>
          <p:cNvPr id="3" name="TextBox 1"/>
          <p:cNvPicPr>
            <a:picLocks noRot="1" noChangeAspect="1" noEditPoints="1"/>
          </p:cNvPicPr>
          <p:nvPr/>
        </p:nvPicPr>
        <p:blipFill>
          <a:blip r:embed="rId4"/>
          <a:stretch>
            <a:fillRect/>
          </a:stretch>
        </p:blipFill>
        <p:spPr>
          <a:xfrm>
            <a:off x="4878705" y="5480685"/>
            <a:ext cx="869950" cy="78168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102"/>
                                        </p:tgtEl>
                                        <p:attrNameLst>
                                          <p:attrName>style.visibility</p:attrName>
                                        </p:attrNameLst>
                                      </p:cBhvr>
                                      <p:to>
                                        <p:strVal val="visible"/>
                                      </p:to>
                                    </p:set>
                                    <p:animEffect transition="in" filter="blinds(horizontal)">
                                      <p:cBhvr>
                                        <p:cTn id="7" dur="500"/>
                                        <p:tgtEl>
                                          <p:spTgt spid="410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222"/>
                                        </p:tgtEl>
                                        <p:attrNameLst>
                                          <p:attrName>style.visibility</p:attrName>
                                        </p:attrNameLst>
                                      </p:cBhvr>
                                      <p:to>
                                        <p:strVal val="visible"/>
                                      </p:to>
                                    </p:set>
                                    <p:animEffect transition="in" filter="blinds(horizontal)">
                                      <p:cBhvr>
                                        <p:cTn id="12" dur="500"/>
                                        <p:tgtEl>
                                          <p:spTgt spid="922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7170">
                                            <p:txEl>
                                              <p:pRg st="0" end="0"/>
                                            </p:txEl>
                                          </p:spTgt>
                                        </p:tgtEl>
                                        <p:attrNameLst>
                                          <p:attrName>style.visibility</p:attrName>
                                        </p:attrNameLst>
                                      </p:cBhvr>
                                      <p:to>
                                        <p:strVal val="visible"/>
                                      </p:to>
                                    </p:set>
                                    <p:anim calcmode="lin" valueType="num">
                                      <p:cBhvr additive="base">
                                        <p:cTn id="22" dur="500" fill="hold"/>
                                        <p:tgtEl>
                                          <p:spTgt spid="7170">
                                            <p:txEl>
                                              <p:pRg st="0" end="0"/>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7170">
                                            <p:txEl>
                                              <p:pRg st="0" end="0"/>
                                            </p:txEl>
                                          </p:spTgt>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7170">
                                            <p:txEl>
                                              <p:pRg st="1" end="1"/>
                                            </p:txEl>
                                          </p:spTgt>
                                        </p:tgtEl>
                                        <p:attrNameLst>
                                          <p:attrName>style.visibility</p:attrName>
                                        </p:attrNameLst>
                                      </p:cBhvr>
                                      <p:to>
                                        <p:strVal val="visible"/>
                                      </p:to>
                                    </p:set>
                                    <p:anim calcmode="lin" valueType="num">
                                      <p:cBhvr additive="base">
                                        <p:cTn id="26" dur="500" fill="hold"/>
                                        <p:tgtEl>
                                          <p:spTgt spid="7170">
                                            <p:txEl>
                                              <p:pRg st="1" end="1"/>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7170">
                                            <p:txEl>
                                              <p:pRg st="1" end="1"/>
                                            </p:txEl>
                                          </p:spTgt>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7170">
                                            <p:txEl>
                                              <p:pRg st="2" end="2"/>
                                            </p:txEl>
                                          </p:spTgt>
                                        </p:tgtEl>
                                        <p:attrNameLst>
                                          <p:attrName>style.visibility</p:attrName>
                                        </p:attrNameLst>
                                      </p:cBhvr>
                                      <p:to>
                                        <p:strVal val="visible"/>
                                      </p:to>
                                    </p:set>
                                    <p:anim calcmode="lin" valueType="num">
                                      <p:cBhvr additive="base">
                                        <p:cTn id="30" dur="500" fill="hold"/>
                                        <p:tgtEl>
                                          <p:spTgt spid="7170">
                                            <p:txEl>
                                              <p:pRg st="2" end="2"/>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7170">
                                            <p:txEl>
                                              <p:pRg st="2" end="2"/>
                                            </p:txEl>
                                          </p:spTgt>
                                        </p:tgtEl>
                                        <p:attrNameLst>
                                          <p:attrName>ppt_y</p:attrName>
                                        </p:attrNameLst>
                                      </p:cBhvr>
                                      <p:tavLst>
                                        <p:tav tm="0">
                                          <p:val>
                                            <p:strVal val="1+#ppt_h/2"/>
                                          </p:val>
                                        </p:tav>
                                        <p:tav tm="100000">
                                          <p:val>
                                            <p:strVal val="#ppt_y"/>
                                          </p:val>
                                        </p:tav>
                                      </p:tavLst>
                                    </p:anim>
                                  </p:childTnLst>
                                </p:cTn>
                              </p:par>
                              <p:par>
                                <p:cTn id="32" presetID="2" presetClass="entr" presetSubtype="4" fill="hold" nodeType="withEffect">
                                  <p:stCondLst>
                                    <p:cond delay="0"/>
                                  </p:stCondLst>
                                  <p:childTnLst>
                                    <p:set>
                                      <p:cBhvr>
                                        <p:cTn id="33" dur="1" fill="hold">
                                          <p:stCondLst>
                                            <p:cond delay="0"/>
                                          </p:stCondLst>
                                        </p:cTn>
                                        <p:tgtEl>
                                          <p:spTgt spid="7170">
                                            <p:txEl>
                                              <p:pRg st="3" end="3"/>
                                            </p:txEl>
                                          </p:spTgt>
                                        </p:tgtEl>
                                        <p:attrNameLst>
                                          <p:attrName>style.visibility</p:attrName>
                                        </p:attrNameLst>
                                      </p:cBhvr>
                                      <p:to>
                                        <p:strVal val="visible"/>
                                      </p:to>
                                    </p:set>
                                    <p:anim calcmode="lin" valueType="num">
                                      <p:cBhvr additive="base">
                                        <p:cTn id="34" dur="500" fill="hold"/>
                                        <p:tgtEl>
                                          <p:spTgt spid="7170">
                                            <p:txEl>
                                              <p:pRg st="3" end="3"/>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7170">
                                            <p:txEl>
                                              <p:pRg st="3" end="3"/>
                                            </p:txEl>
                                          </p:spTgt>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stCondLst>
                                    <p:cond delay="0"/>
                                  </p:stCondLst>
                                  <p:childTnLst>
                                    <p:set>
                                      <p:cBhvr>
                                        <p:cTn id="37" dur="1" fill="hold">
                                          <p:stCondLst>
                                            <p:cond delay="0"/>
                                          </p:stCondLst>
                                        </p:cTn>
                                        <p:tgtEl>
                                          <p:spTgt spid="3"/>
                                        </p:tgtEl>
                                        <p:attrNameLst>
                                          <p:attrName>style.visibility</p:attrName>
                                        </p:attrNameLst>
                                      </p:cBhvr>
                                      <p:to>
                                        <p:strVal val="visible"/>
                                      </p:to>
                                    </p:set>
                                    <p:anim calcmode="lin" valueType="num">
                                      <p:cBhvr additive="base">
                                        <p:cTn id="38" dur="500" fill="hold"/>
                                        <p:tgtEl>
                                          <p:spTgt spid="3"/>
                                        </p:tgtEl>
                                        <p:attrNameLst>
                                          <p:attrName>ppt_x</p:attrName>
                                        </p:attrNameLst>
                                      </p:cBhvr>
                                      <p:tavLst>
                                        <p:tav tm="0">
                                          <p:val>
                                            <p:strVal val="#ppt_x"/>
                                          </p:val>
                                        </p:tav>
                                        <p:tav tm="100000">
                                          <p:val>
                                            <p:strVal val="#ppt_x"/>
                                          </p:val>
                                        </p:tav>
                                      </p:tavLst>
                                    </p:anim>
                                    <p:anim calcmode="lin" valueType="num">
                                      <p:cBhvr additive="base">
                                        <p:cTn id="39"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2" grpId="0" animBg="1"/>
      <p:bldP spid="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20493"/>
          <p:cNvSpPr txBox="1"/>
          <p:nvPr/>
        </p:nvSpPr>
        <p:spPr>
          <a:xfrm>
            <a:off x="2458228" y="629577"/>
            <a:ext cx="6337300" cy="640080"/>
          </a:xfrm>
          <a:prstGeom prst="rect">
            <a:avLst/>
          </a:prstGeom>
          <a:noFill/>
          <a:ln w="9525">
            <a:noFill/>
          </a:ln>
        </p:spPr>
        <p:txBody>
          <a:bodyPr anchor="t">
            <a:spAutoFit/>
          </a:bodyPr>
          <a:lstStyle/>
          <a:p>
            <a:pPr lvl="0" algn="ctr">
              <a:spcBef>
                <a:spcPct val="50000"/>
              </a:spcBef>
            </a:pPr>
            <a:r>
              <a:rPr lang="zh-CN" altLang="en-US" sz="3600" b="1" dirty="0" smtClean="0">
                <a:solidFill>
                  <a:schemeClr val="tx2"/>
                </a:solidFill>
                <a:latin typeface="Arial" panose="020B0604020202020204" pitchFamily="34" charset="0"/>
                <a:ea typeface="华文仿宋" panose="02010600040101010101" pitchFamily="2" charset="-122"/>
              </a:rPr>
              <a:t>考点四   焦耳定律</a:t>
            </a:r>
            <a:endParaRPr lang="zh-CN" altLang="en-US" sz="3600" b="1" dirty="0">
              <a:solidFill>
                <a:schemeClr val="tx2"/>
              </a:solidFill>
              <a:latin typeface="Arial" panose="020B0604020202020204" pitchFamily="34" charset="0"/>
              <a:ea typeface="华文仿宋" panose="02010600040101010101" pitchFamily="2" charset="-122"/>
            </a:endParaRPr>
          </a:p>
        </p:txBody>
      </p:sp>
      <p:pic>
        <p:nvPicPr>
          <p:cNvPr id="4098" name="Picture 2" descr="电熨斗"/>
          <p:cNvPicPr>
            <a:picLocks noChangeAspect="1"/>
          </p:cNvPicPr>
          <p:nvPr/>
        </p:nvPicPr>
        <p:blipFill>
          <a:blip r:embed="rId4"/>
          <a:stretch>
            <a:fillRect/>
          </a:stretch>
        </p:blipFill>
        <p:spPr>
          <a:xfrm>
            <a:off x="2150745" y="1360170"/>
            <a:ext cx="2143125" cy="1800225"/>
          </a:xfrm>
          <a:prstGeom prst="rect">
            <a:avLst/>
          </a:prstGeom>
          <a:noFill/>
          <a:ln w="9525" cap="flat" cmpd="sng">
            <a:solidFill>
              <a:schemeClr val="tx2"/>
            </a:solidFill>
            <a:prstDash val="solid"/>
            <a:miter/>
            <a:headEnd type="none" w="med" len="med"/>
            <a:tailEnd type="none" w="med" len="med"/>
          </a:ln>
        </p:spPr>
      </p:pic>
      <p:pic>
        <p:nvPicPr>
          <p:cNvPr id="4102" name="Picture 4" descr="电饭煲"/>
          <p:cNvPicPr>
            <a:picLocks noChangeAspect="1"/>
          </p:cNvPicPr>
          <p:nvPr/>
        </p:nvPicPr>
        <p:blipFill>
          <a:blip r:embed="rId5"/>
          <a:stretch>
            <a:fillRect/>
          </a:stretch>
        </p:blipFill>
        <p:spPr>
          <a:xfrm>
            <a:off x="5627688" y="1651635"/>
            <a:ext cx="2160587" cy="1943100"/>
          </a:xfrm>
          <a:prstGeom prst="rect">
            <a:avLst/>
          </a:prstGeom>
          <a:noFill/>
          <a:ln w="9525" cap="flat" cmpd="sng">
            <a:solidFill>
              <a:schemeClr val="tx2"/>
            </a:solidFill>
            <a:prstDash val="solid"/>
            <a:miter/>
            <a:headEnd type="none" w="med" len="med"/>
            <a:tailEnd type="none" w="med" len="med"/>
          </a:ln>
        </p:spPr>
      </p:pic>
      <p:pic>
        <p:nvPicPr>
          <p:cNvPr id="4099" name="Picture 7" descr="电炉"/>
          <p:cNvPicPr>
            <a:picLocks noGrp="1" noChangeAspect="1"/>
          </p:cNvPicPr>
          <p:nvPr/>
        </p:nvPicPr>
        <p:blipFill>
          <a:blip r:embed="rId6"/>
          <a:stretch>
            <a:fillRect/>
          </a:stretch>
        </p:blipFill>
        <p:spPr>
          <a:xfrm>
            <a:off x="1497330" y="3462655"/>
            <a:ext cx="3001963" cy="1600200"/>
          </a:xfrm>
          <a:prstGeom prst="rect">
            <a:avLst/>
          </a:prstGeom>
          <a:noFill/>
          <a:ln w="9525" cap="flat" cmpd="sng">
            <a:solidFill>
              <a:schemeClr val="tx2"/>
            </a:solidFill>
            <a:prstDash val="solid"/>
            <a:miter/>
            <a:headEnd type="none" w="med" len="med"/>
            <a:tailEnd type="none" w="med" len="med"/>
          </a:ln>
        </p:spPr>
      </p:pic>
      <p:pic>
        <p:nvPicPr>
          <p:cNvPr id="4100" name="n085.asf">
            <a:hlinkClick r:id="" action="ppaction://media"/>
          </p:cNvPr>
          <p:cNvPicPr>
            <a:picLocks noRot="1" noChangeAspect="1"/>
          </p:cNvPicPr>
          <p:nvPr>
            <a:videoFile r:link="rId1"/>
            <p:extLst>
              <p:ext uri="{DAA4B4D4-6D71-4841-9C94-3DE7FCFB9230}">
                <p14:media xmlns="" xmlns:p14="http://schemas.microsoft.com/office/powerpoint/2010/main" r:link="rId7"/>
              </p:ext>
            </p:extLst>
          </p:nvPr>
        </p:nvPicPr>
        <p:blipFill>
          <a:blip r:embed="rId8"/>
          <a:stretch>
            <a:fillRect/>
          </a:stretch>
        </p:blipFill>
        <p:spPr>
          <a:xfrm>
            <a:off x="1497330" y="5172710"/>
            <a:ext cx="3027363" cy="1441450"/>
          </a:xfrm>
          <a:prstGeom prst="rect">
            <a:avLst/>
          </a:prstGeom>
          <a:noFill/>
          <a:ln w="9525" cap="flat" cmpd="sng">
            <a:solidFill>
              <a:schemeClr val="tx2"/>
            </a:solidFill>
            <a:prstDash val="solid"/>
            <a:miter/>
            <a:headEnd type="none" w="med" len="med"/>
            <a:tailEnd type="none" w="med" len="med"/>
          </a:ln>
        </p:spPr>
      </p:pic>
      <p:pic>
        <p:nvPicPr>
          <p:cNvPr id="4104" name="Picture 2" descr="热水器"/>
          <p:cNvPicPr>
            <a:picLocks noChangeAspect="1"/>
          </p:cNvPicPr>
          <p:nvPr/>
        </p:nvPicPr>
        <p:blipFill>
          <a:blip r:embed="rId9"/>
          <a:stretch>
            <a:fillRect/>
          </a:stretch>
        </p:blipFill>
        <p:spPr>
          <a:xfrm>
            <a:off x="4801553" y="3806508"/>
            <a:ext cx="3813175" cy="2627312"/>
          </a:xfrm>
          <a:prstGeom prst="rect">
            <a:avLst/>
          </a:prstGeom>
          <a:noFill/>
          <a:ln w="9525" cap="flat" cmpd="sng">
            <a:solidFill>
              <a:schemeClr val="tx2"/>
            </a:solidFill>
            <a:prstDash val="solid"/>
            <a:miter/>
            <a:headEnd type="none" w="med" len="med"/>
            <a:tailEnd type="none" w="med" len="med"/>
          </a:ln>
        </p:spPr>
      </p:pic>
      <p:sp>
        <p:nvSpPr>
          <p:cNvPr id="4101" name="TextBox 17"/>
          <p:cNvSpPr txBox="1"/>
          <p:nvPr/>
        </p:nvSpPr>
        <p:spPr>
          <a:xfrm>
            <a:off x="9158605" y="2670810"/>
            <a:ext cx="1850390" cy="2259330"/>
          </a:xfrm>
          <a:prstGeom prst="rect">
            <a:avLst/>
          </a:prstGeom>
          <a:noFill/>
          <a:ln w="9525">
            <a:noFill/>
          </a:ln>
        </p:spPr>
        <p:txBody>
          <a:bodyPr vert="horz" wrap="square" anchor="t">
            <a:spAutoFit/>
          </a:bodyPr>
          <a:lstStyle/>
          <a:p>
            <a:pPr lvl="0" eaLnBrk="1" hangingPunct="1"/>
            <a:r>
              <a:rPr lang="zh-CN" altLang="en-US" sz="2800" b="1" dirty="0">
                <a:solidFill>
                  <a:srgbClr val="FF3300"/>
                </a:solidFill>
                <a:latin typeface="Comic Sans MS" panose="030F0702030302020204" pitchFamily="2" charset="0"/>
                <a:ea typeface="宋体" panose="02010600030101010101" pitchFamily="2" charset="-122"/>
              </a:rPr>
              <a:t> 电流通过导体时电能转化成内能（热能）</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4098"/>
                                        </p:tgtEl>
                                        <p:attrNameLst>
                                          <p:attrName>style.visibility</p:attrName>
                                        </p:attrNameLst>
                                      </p:cBhvr>
                                      <p:to>
                                        <p:strVal val="visible"/>
                                      </p:to>
                                    </p:set>
                                    <p:animEffect transition="in" filter="checkerboard(across)">
                                      <p:cBhvr>
                                        <p:cTn id="12" dur="500"/>
                                        <p:tgtEl>
                                          <p:spTgt spid="4098"/>
                                        </p:tgtEl>
                                      </p:cBhvr>
                                    </p:animEffect>
                                  </p:childTnLst>
                                </p:cTn>
                              </p:par>
                              <p:par>
                                <p:cTn id="13" presetID="5" presetClass="entr" presetSubtype="10" fill="hold" nodeType="withEffect">
                                  <p:stCondLst>
                                    <p:cond delay="0"/>
                                  </p:stCondLst>
                                  <p:childTnLst>
                                    <p:set>
                                      <p:cBhvr>
                                        <p:cTn id="14" dur="1" fill="hold">
                                          <p:stCondLst>
                                            <p:cond delay="0"/>
                                          </p:stCondLst>
                                        </p:cTn>
                                        <p:tgtEl>
                                          <p:spTgt spid="4102"/>
                                        </p:tgtEl>
                                        <p:attrNameLst>
                                          <p:attrName>style.visibility</p:attrName>
                                        </p:attrNameLst>
                                      </p:cBhvr>
                                      <p:to>
                                        <p:strVal val="visible"/>
                                      </p:to>
                                    </p:set>
                                    <p:animEffect transition="in" filter="checkerboard(across)">
                                      <p:cBhvr>
                                        <p:cTn id="15" dur="500"/>
                                        <p:tgtEl>
                                          <p:spTgt spid="4102"/>
                                        </p:tgtEl>
                                      </p:cBhvr>
                                    </p:animEffect>
                                  </p:childTnLst>
                                </p:cTn>
                              </p:par>
                              <p:par>
                                <p:cTn id="16" presetID="5" presetClass="entr" presetSubtype="10" fill="hold" nodeType="withEffect">
                                  <p:stCondLst>
                                    <p:cond delay="0"/>
                                  </p:stCondLst>
                                  <p:childTnLst>
                                    <p:set>
                                      <p:cBhvr>
                                        <p:cTn id="17" dur="1" fill="hold">
                                          <p:stCondLst>
                                            <p:cond delay="0"/>
                                          </p:stCondLst>
                                        </p:cTn>
                                        <p:tgtEl>
                                          <p:spTgt spid="4099"/>
                                        </p:tgtEl>
                                        <p:attrNameLst>
                                          <p:attrName>style.visibility</p:attrName>
                                        </p:attrNameLst>
                                      </p:cBhvr>
                                      <p:to>
                                        <p:strVal val="visible"/>
                                      </p:to>
                                    </p:set>
                                    <p:animEffect transition="in" filter="checkerboard(across)">
                                      <p:cBhvr>
                                        <p:cTn id="18" dur="500"/>
                                        <p:tgtEl>
                                          <p:spTgt spid="4099"/>
                                        </p:tgtEl>
                                      </p:cBhvr>
                                    </p:animEffect>
                                  </p:childTnLst>
                                </p:cTn>
                              </p:par>
                              <p:par>
                                <p:cTn id="19" presetID="5" presetClass="entr" presetSubtype="10" fill="hold" nodeType="withEffect">
                                  <p:stCondLst>
                                    <p:cond delay="0"/>
                                  </p:stCondLst>
                                  <p:childTnLst>
                                    <p:set>
                                      <p:cBhvr>
                                        <p:cTn id="20" dur="1" fill="hold">
                                          <p:stCondLst>
                                            <p:cond delay="0"/>
                                          </p:stCondLst>
                                        </p:cTn>
                                        <p:tgtEl>
                                          <p:spTgt spid="4100"/>
                                        </p:tgtEl>
                                        <p:attrNameLst>
                                          <p:attrName>style.visibility</p:attrName>
                                        </p:attrNameLst>
                                      </p:cBhvr>
                                      <p:to>
                                        <p:strVal val="visible"/>
                                      </p:to>
                                    </p:set>
                                    <p:animEffect transition="in" filter="checkerboard(across)">
                                      <p:cBhvr>
                                        <p:cTn id="21" dur="500"/>
                                        <p:tgtEl>
                                          <p:spTgt spid="4100"/>
                                        </p:tgtEl>
                                      </p:cBhvr>
                                    </p:animEffect>
                                  </p:childTnLst>
                                </p:cTn>
                              </p:par>
                              <p:par>
                                <p:cTn id="22" presetID="5" presetClass="entr" presetSubtype="10" fill="hold" nodeType="withEffect">
                                  <p:stCondLst>
                                    <p:cond delay="0"/>
                                  </p:stCondLst>
                                  <p:childTnLst>
                                    <p:set>
                                      <p:cBhvr>
                                        <p:cTn id="23" dur="1" fill="hold">
                                          <p:stCondLst>
                                            <p:cond delay="0"/>
                                          </p:stCondLst>
                                        </p:cTn>
                                        <p:tgtEl>
                                          <p:spTgt spid="4104"/>
                                        </p:tgtEl>
                                        <p:attrNameLst>
                                          <p:attrName>style.visibility</p:attrName>
                                        </p:attrNameLst>
                                      </p:cBhvr>
                                      <p:to>
                                        <p:strVal val="visible"/>
                                      </p:to>
                                    </p:set>
                                    <p:animEffect transition="in" filter="checkerboard(across)">
                                      <p:cBhvr>
                                        <p:cTn id="24" dur="500"/>
                                        <p:tgtEl>
                                          <p:spTgt spid="4104"/>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4101"/>
                                        </p:tgtEl>
                                        <p:attrNameLst>
                                          <p:attrName>style.visibility</p:attrName>
                                        </p:attrNameLst>
                                      </p:cBhvr>
                                      <p:to>
                                        <p:strVal val="visible"/>
                                      </p:to>
                                    </p:set>
                                    <p:animEffect transition="in" filter="blinds(horizontal)">
                                      <p:cBhvr>
                                        <p:cTn id="29" dur="500"/>
                                        <p:tgtEl>
                                          <p:spTgt spid="4101"/>
                                        </p:tgtEl>
                                      </p:cBhvr>
                                    </p:animEffect>
                                  </p:childTnLst>
                                  <p:subTnLst>
                                    <p:audio>
                                      <p:cMediaNode>
                                        <p:cTn display="0" masterRel="sameClick">
                                          <p:stCondLst>
                                            <p:cond evt="begin" delay="0">
                                              <p:tn val="27"/>
                                            </p:cond>
                                          </p:stCondLst>
                                          <p:endCondLst>
                                            <p:cond evt="onStopAudio" delay="0">
                                              <p:tgtEl>
                                                <p:sldTgt/>
                                              </p:tgtEl>
                                            </p:cond>
                                          </p:endCondLst>
                                        </p:cTn>
                                        <p:tgtEl>
                                          <p:sndTgt r:embed="rId3"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video>
              <p:cMediaNode>
                <p:cTn id="30" fill="hold" display="0">
                  <p:stCondLst>
                    <p:cond delay="indefinite"/>
                  </p:stCondLst>
                  <p:endCondLst>
                    <p:cond evt="onNext" delay="0">
                      <p:tgtEl>
                        <p:sldTgt/>
                      </p:tgtEl>
                    </p:cond>
                    <p:cond evt="onPrev" delay="0">
                      <p:tgtEl>
                        <p:sldTgt/>
                      </p:tgtEl>
                    </p:cond>
                  </p:endCondLst>
                </p:cTn>
                <p:tgtEl>
                  <p:spTgt spid="4100"/>
                </p:tgtEl>
              </p:cMediaNode>
            </p:video>
          </p:childTnLst>
        </p:cTn>
      </p:par>
    </p:tnLst>
    <p:bldLst>
      <p:bldP spid="11" grpId="0"/>
      <p:bldP spid="410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43" name="矩形 4"/>
          <p:cNvSpPr/>
          <p:nvPr/>
        </p:nvSpPr>
        <p:spPr>
          <a:xfrm>
            <a:off x="1811655" y="431800"/>
            <a:ext cx="2699385" cy="552450"/>
          </a:xfrm>
          <a:prstGeom prst="rect">
            <a:avLst/>
          </a:prstGeom>
          <a:gradFill rotWithShape="1">
            <a:gsLst>
              <a:gs pos="0">
                <a:srgbClr val="2C5D98">
                  <a:alpha val="100000"/>
                </a:srgbClr>
              </a:gs>
              <a:gs pos="80000">
                <a:srgbClr val="3C7BC7">
                  <a:alpha val="100000"/>
                </a:srgbClr>
              </a:gs>
              <a:gs pos="100000">
                <a:srgbClr val="3A7CCB">
                  <a:alpha val="100000"/>
                </a:srgbClr>
              </a:gs>
            </a:gsLst>
            <a:lin ang="5400000"/>
            <a:tileRect/>
          </a:gradFill>
          <a:ln w="9525" cap="flat" cmpd="sng">
            <a:solidFill>
              <a:srgbClr val="4A7EBB"/>
            </a:solidFill>
            <a:prstDash val="solid"/>
            <a:miter/>
            <a:headEnd type="none" w="med" len="med"/>
            <a:tailEnd type="none" w="med" len="med"/>
          </a:ln>
          <a:effectLst>
            <a:outerShdw dist="23000" dir="5400000" algn="ctr" rotWithShape="0">
              <a:srgbClr val="000000">
                <a:alpha val="25000"/>
              </a:srgbClr>
            </a:outerShdw>
          </a:effectLst>
        </p:spPr>
        <p:txBody>
          <a:bodyPr vert="horz" wrap="none" anchor="t">
            <a:spAutoFit/>
          </a:bodyPr>
          <a:lstStyle/>
          <a:p>
            <a:pPr lvl="0" eaLnBrk="1" hangingPunct="1"/>
            <a:r>
              <a:rPr lang="en-US" altLang="zh-CN" sz="2800" b="1" dirty="0">
                <a:solidFill>
                  <a:srgbClr val="FFFFFF"/>
                </a:solidFill>
                <a:latin typeface="Comic Sans MS" panose="030F0702030302020204" pitchFamily="2" charset="0"/>
                <a:ea typeface="宋体" panose="02010600030101010101" pitchFamily="2" charset="-122"/>
              </a:rPr>
              <a:t>1.</a:t>
            </a:r>
            <a:r>
              <a:rPr lang="zh-CN" altLang="en-US" sz="2800" b="1" dirty="0">
                <a:solidFill>
                  <a:srgbClr val="FFFFFF"/>
                </a:solidFill>
                <a:latin typeface="Comic Sans MS" panose="030F0702030302020204" pitchFamily="2" charset="0"/>
                <a:ea typeface="宋体" panose="02010600030101010101" pitchFamily="2" charset="-122"/>
              </a:rPr>
              <a:t>电流的热效应</a:t>
            </a:r>
          </a:p>
        </p:txBody>
      </p:sp>
      <p:sp>
        <p:nvSpPr>
          <p:cNvPr id="2" name="Text Box 2"/>
          <p:cNvSpPr txBox="1"/>
          <p:nvPr/>
        </p:nvSpPr>
        <p:spPr>
          <a:xfrm>
            <a:off x="1096963" y="551180"/>
            <a:ext cx="8640762" cy="1493520"/>
          </a:xfrm>
          <a:prstGeom prst="rect">
            <a:avLst/>
          </a:prstGeom>
          <a:noFill/>
          <a:ln w="9525">
            <a:noFill/>
          </a:ln>
        </p:spPr>
        <p:txBody>
          <a:bodyPr vert="horz" wrap="square" anchor="t">
            <a:spAutoFit/>
          </a:bodyPr>
          <a:lstStyle/>
          <a:p>
            <a:pPr lvl="0" eaLnBrk="1" hangingPunct="1">
              <a:spcBef>
                <a:spcPct val="50000"/>
              </a:spcBef>
            </a:pPr>
            <a:endParaRPr lang="zh-CN" altLang="en-US" sz="3200" b="1" dirty="0">
              <a:solidFill>
                <a:srgbClr val="FF00FF"/>
              </a:solidFill>
              <a:effectLst>
                <a:outerShdw blurRad="38100" dist="38100" dir="2700000">
                  <a:srgbClr val="C0C0C0"/>
                </a:outerShdw>
              </a:effectLst>
              <a:latin typeface="Times New Roman" panose="02020603050405020304" pitchFamily="18" charset="0"/>
              <a:ea typeface="楷体" panose="02010609060101010101" pitchFamily="1" charset="-122"/>
            </a:endParaRPr>
          </a:p>
          <a:p>
            <a:pPr lvl="0" eaLnBrk="1" hangingPunct="1">
              <a:spcBef>
                <a:spcPct val="50000"/>
              </a:spcBef>
            </a:pPr>
            <a:r>
              <a:rPr lang="zh-CN" altLang="en-US" sz="2400" dirty="0">
                <a:solidFill>
                  <a:srgbClr val="030107"/>
                </a:solidFill>
                <a:latin typeface="黑体" panose="02010600030101010101" pitchFamily="49" charset="-122"/>
                <a:ea typeface="黑体" panose="02010600030101010101" pitchFamily="49" charset="-122"/>
              </a:rPr>
              <a:t>    </a:t>
            </a:r>
            <a:r>
              <a:rPr lang="zh-CN" altLang="en-US" sz="2400" b="1" dirty="0">
                <a:solidFill>
                  <a:srgbClr val="030107"/>
                </a:solidFill>
                <a:latin typeface="黑体" panose="02010600030101010101" pitchFamily="49" charset="-122"/>
                <a:ea typeface="黑体" panose="02010600030101010101" pitchFamily="49" charset="-122"/>
              </a:rPr>
              <a:t>电流通过导体时电能转化成内能，这种现象叫做</a:t>
            </a:r>
            <a:r>
              <a:rPr lang="zh-CN" altLang="en-US" sz="2400" b="1" dirty="0">
                <a:solidFill>
                  <a:srgbClr val="FF3300"/>
                </a:solidFill>
                <a:latin typeface="黑体" panose="02010600030101010101" pitchFamily="49" charset="-122"/>
                <a:ea typeface="黑体" panose="02010600030101010101" pitchFamily="49" charset="-122"/>
              </a:rPr>
              <a:t>电流的热效应</a:t>
            </a:r>
            <a:r>
              <a:rPr lang="en-US" altLang="zh-CN" sz="2400" b="1" dirty="0">
                <a:solidFill>
                  <a:srgbClr val="FF3300"/>
                </a:solidFill>
                <a:latin typeface="黑体" panose="02010600030101010101" pitchFamily="49" charset="-122"/>
                <a:ea typeface="黑体" panose="02010600030101010101" pitchFamily="49" charset="-122"/>
              </a:rPr>
              <a:t>.</a:t>
            </a:r>
            <a:r>
              <a:rPr lang="zh-CN" altLang="en-US" sz="2400" b="1" dirty="0">
                <a:solidFill>
                  <a:srgbClr val="030107"/>
                </a:solidFill>
                <a:latin typeface="Comic Sans MS" panose="030F0702030302020204" pitchFamily="2" charset="0"/>
                <a:ea typeface="宋体" panose="02010600030101010101" pitchFamily="2" charset="-122"/>
              </a:rPr>
              <a:t>（电流通过导体时，导体会发热）</a:t>
            </a:r>
          </a:p>
        </p:txBody>
      </p:sp>
      <p:sp>
        <p:nvSpPr>
          <p:cNvPr id="3" name="矩形 4"/>
          <p:cNvSpPr/>
          <p:nvPr/>
        </p:nvSpPr>
        <p:spPr>
          <a:xfrm>
            <a:off x="1577340" y="2157730"/>
            <a:ext cx="9370695" cy="953135"/>
          </a:xfrm>
          <a:prstGeom prst="rect">
            <a:avLst/>
          </a:prstGeom>
          <a:gradFill rotWithShape="1">
            <a:gsLst>
              <a:gs pos="0">
                <a:srgbClr val="2C5D98">
                  <a:alpha val="100000"/>
                </a:srgbClr>
              </a:gs>
              <a:gs pos="80000">
                <a:srgbClr val="3C7BC7">
                  <a:alpha val="100000"/>
                </a:srgbClr>
              </a:gs>
              <a:gs pos="100000">
                <a:srgbClr val="3A7CCB">
                  <a:alpha val="100000"/>
                </a:srgbClr>
              </a:gs>
            </a:gsLst>
            <a:lin ang="5400000"/>
            <a:tileRect/>
          </a:gradFill>
          <a:ln w="9525" cap="flat" cmpd="sng">
            <a:solidFill>
              <a:srgbClr val="4A7EBB"/>
            </a:solidFill>
            <a:prstDash val="solid"/>
            <a:miter/>
            <a:headEnd type="none" w="med" len="med"/>
            <a:tailEnd type="none" w="med" len="med"/>
          </a:ln>
          <a:effectLst>
            <a:outerShdw dist="23000" dir="5400000" algn="ctr" rotWithShape="0">
              <a:srgbClr val="000000">
                <a:alpha val="25000"/>
              </a:srgbClr>
            </a:outerShdw>
          </a:effectLst>
        </p:spPr>
        <p:txBody>
          <a:bodyPr vert="horz" wrap="square" anchor="t">
            <a:spAutoFit/>
          </a:bodyPr>
          <a:lstStyle/>
          <a:p>
            <a:pPr lvl="0" eaLnBrk="1" hangingPunct="1"/>
            <a:r>
              <a:rPr lang="en-US" altLang="zh-CN" sz="2800" b="1" dirty="0">
                <a:solidFill>
                  <a:srgbClr val="FFFFFF"/>
                </a:solidFill>
                <a:latin typeface="Comic Sans MS" panose="030F0702030302020204" pitchFamily="2" charset="0"/>
                <a:ea typeface="宋体" panose="02010600030101010101" pitchFamily="2" charset="-122"/>
                <a:sym typeface="+mn-ea"/>
              </a:rPr>
              <a:t>2</a:t>
            </a:r>
            <a:r>
              <a:rPr lang="en-US" altLang="zh-CN" sz="2800" b="1" dirty="0">
                <a:solidFill>
                  <a:srgbClr val="FFFFFF"/>
                </a:solidFill>
                <a:latin typeface="Comic Sans MS" panose="030F0702030302020204" pitchFamily="2" charset="0"/>
                <a:ea typeface="宋体" panose="02010600030101010101" pitchFamily="2" charset="-122"/>
              </a:rPr>
              <a:t>.</a:t>
            </a:r>
            <a:r>
              <a:rPr lang="zh-CN" altLang="en-US" sz="2800" b="1" dirty="0">
                <a:solidFill>
                  <a:srgbClr val="FFFFFF"/>
                </a:solidFill>
                <a:latin typeface="Comic Sans MS" panose="030F0702030302020204" pitchFamily="2" charset="0"/>
                <a:ea typeface="宋体" panose="02010600030101010101" pitchFamily="2" charset="-122"/>
              </a:rPr>
              <a:t>电流通过导体产生的热量的多少跟电流、电阻和通电时间有关</a:t>
            </a:r>
            <a:endParaRPr lang="en-US" altLang="zh-CN" sz="2800" b="1" dirty="0">
              <a:solidFill>
                <a:srgbClr val="FFFFFF"/>
              </a:solidFill>
              <a:latin typeface="Comic Sans MS" panose="030F0702030302020204" pitchFamily="2" charset="0"/>
              <a:ea typeface="宋体" panose="02010600030101010101" pitchFamily="2" charset="-122"/>
            </a:endParaRPr>
          </a:p>
        </p:txBody>
      </p:sp>
      <p:sp>
        <p:nvSpPr>
          <p:cNvPr id="9238" name="TextBox 27"/>
          <p:cNvSpPr/>
          <p:nvPr/>
        </p:nvSpPr>
        <p:spPr>
          <a:xfrm>
            <a:off x="1497965" y="3342323"/>
            <a:ext cx="8027988" cy="1235704"/>
          </a:xfrm>
          <a:prstGeom prst="roundRect">
            <a:avLst>
              <a:gd name="adj" fmla="val 16667"/>
            </a:avLst>
          </a:prstGeom>
          <a:solidFill>
            <a:srgbClr val="FFDB93">
              <a:alpha val="100000"/>
            </a:srgbClr>
          </a:solidFill>
          <a:ln w="28575" cap="flat" cmpd="sng">
            <a:solidFill>
              <a:srgbClr val="C00000"/>
            </a:solidFill>
            <a:prstDash val="solid"/>
            <a:headEnd type="none" w="med" len="med"/>
            <a:tailEnd type="none" w="med" len="med"/>
          </a:ln>
        </p:spPr>
        <p:txBody>
          <a:bodyPr vert="horz" wrap="square" anchor="t">
            <a:spAutoFit/>
          </a:bodyPr>
          <a:lstStyle/>
          <a:p>
            <a:pPr lvl="0" eaLnBrk="1" hangingPunct="1">
              <a:lnSpc>
                <a:spcPct val="120000"/>
              </a:lnSpc>
            </a:pPr>
            <a:r>
              <a:rPr lang="zh-CN" altLang="en-US" sz="2800" b="1" dirty="0">
                <a:solidFill>
                  <a:srgbClr val="C00000"/>
                </a:solidFill>
                <a:latin typeface="Times New Roman" panose="02020603050405020304" pitchFamily="18" charset="0"/>
                <a:ea typeface="宋体" panose="02010600030101010101" pitchFamily="2" charset="-122"/>
              </a:rPr>
              <a:t>　　</a:t>
            </a:r>
            <a:r>
              <a:rPr lang="en-US" altLang="zh-CN" sz="2800" b="1" dirty="0">
                <a:solidFill>
                  <a:srgbClr val="C00000"/>
                </a:solidFill>
                <a:latin typeface="Times New Roman" panose="02020603050405020304" pitchFamily="18" charset="0"/>
                <a:ea typeface="宋体" panose="02010600030101010101" pitchFamily="2" charset="-122"/>
              </a:rPr>
              <a:t>(1)</a:t>
            </a:r>
            <a:r>
              <a:rPr lang="zh-CN" altLang="en-US" sz="2800" b="1" dirty="0">
                <a:solidFill>
                  <a:srgbClr val="C00000"/>
                </a:solidFill>
                <a:latin typeface="Times New Roman" panose="02020603050405020304" pitchFamily="18" charset="0"/>
                <a:ea typeface="宋体" panose="02010600030101010101" pitchFamily="2" charset="-122"/>
              </a:rPr>
              <a:t>在电流相同、通电时间相同的情况下，电阻越大，这个电阻产生的热量越多</a:t>
            </a:r>
            <a:r>
              <a:rPr lang="en-US" altLang="zh-CN" sz="2800" b="1" dirty="0">
                <a:solidFill>
                  <a:srgbClr val="C00000"/>
                </a:solidFill>
                <a:latin typeface="Times New Roman" panose="02020603050405020304" pitchFamily="18" charset="0"/>
                <a:ea typeface="宋体" panose="02010600030101010101" pitchFamily="2" charset="-122"/>
              </a:rPr>
              <a:t>.</a:t>
            </a:r>
          </a:p>
        </p:txBody>
      </p:sp>
      <p:sp>
        <p:nvSpPr>
          <p:cNvPr id="10276" name="TextBox 42"/>
          <p:cNvSpPr/>
          <p:nvPr/>
        </p:nvSpPr>
        <p:spPr>
          <a:xfrm>
            <a:off x="1443990" y="4724400"/>
            <a:ext cx="8135938" cy="1802362"/>
          </a:xfrm>
          <a:prstGeom prst="roundRect">
            <a:avLst>
              <a:gd name="adj" fmla="val 16667"/>
            </a:avLst>
          </a:prstGeom>
          <a:solidFill>
            <a:srgbClr val="FFDB93">
              <a:alpha val="100000"/>
            </a:srgbClr>
          </a:solidFill>
          <a:ln w="28575" cap="flat" cmpd="sng">
            <a:solidFill>
              <a:srgbClr val="C00000"/>
            </a:solidFill>
            <a:prstDash val="solid"/>
            <a:headEnd type="none" w="med" len="med"/>
            <a:tailEnd type="none" w="med" len="med"/>
          </a:ln>
        </p:spPr>
        <p:txBody>
          <a:bodyPr vert="horz" wrap="square" anchor="t">
            <a:spAutoFit/>
          </a:bodyPr>
          <a:lstStyle/>
          <a:p>
            <a:pPr lvl="0" eaLnBrk="1" hangingPunct="1">
              <a:lnSpc>
                <a:spcPct val="120000"/>
              </a:lnSpc>
            </a:pPr>
            <a:r>
              <a:rPr lang="zh-CN" altLang="en-US" sz="2800" b="1" dirty="0">
                <a:solidFill>
                  <a:srgbClr val="C00000"/>
                </a:solidFill>
                <a:latin typeface="Times New Roman" panose="02020603050405020304" pitchFamily="18" charset="0"/>
                <a:ea typeface="宋体" panose="02010600030101010101" pitchFamily="2" charset="-122"/>
              </a:rPr>
              <a:t>　　</a:t>
            </a:r>
            <a:r>
              <a:rPr lang="en-US" altLang="zh-CN" sz="2800" b="1" dirty="0">
                <a:solidFill>
                  <a:srgbClr val="C00000"/>
                </a:solidFill>
                <a:latin typeface="Times New Roman" panose="02020603050405020304" pitchFamily="18" charset="0"/>
                <a:ea typeface="宋体" panose="02010600030101010101" pitchFamily="2" charset="-122"/>
              </a:rPr>
              <a:t>(2)</a:t>
            </a:r>
            <a:r>
              <a:rPr lang="zh-CN" altLang="en-US" sz="2800" b="1" dirty="0">
                <a:solidFill>
                  <a:srgbClr val="C00000"/>
                </a:solidFill>
                <a:latin typeface="Times New Roman" panose="02020603050405020304" pitchFamily="18" charset="0"/>
                <a:ea typeface="宋体" panose="02010600030101010101" pitchFamily="2" charset="-122"/>
              </a:rPr>
              <a:t>在电阻相同、通电时间相同的情况下，通过一个电阻的电流越大，这个电阻产生的热量越多</a:t>
            </a:r>
            <a:r>
              <a:rPr lang="en-US" altLang="zh-CN" sz="2800" b="1" dirty="0">
                <a:solidFill>
                  <a:srgbClr val="C00000"/>
                </a:solidFill>
                <a:latin typeface="Times New Roman" panose="02020603050405020304" pitchFamily="18" charset="0"/>
                <a:ea typeface="宋体" panose="02010600030101010101" pitchFamily="2"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nodeType="clickEffect">
                                  <p:stCondLst>
                                    <p:cond delay="0"/>
                                  </p:stCondLst>
                                  <p:childTnLst>
                                    <p:set>
                                      <p:cBhvr>
                                        <p:cTn id="6" dur="1" fill="hold">
                                          <p:stCondLst>
                                            <p:cond delay="0"/>
                                          </p:stCondLst>
                                        </p:cTn>
                                        <p:tgtEl>
                                          <p:spTgt spid="2">
                                            <p:txEl>
                                              <p:charRg st="1" end="34"/>
                                            </p:txEl>
                                          </p:spTgt>
                                        </p:tgtEl>
                                        <p:attrNameLst>
                                          <p:attrName>style.visibility</p:attrName>
                                        </p:attrNameLst>
                                      </p:cBhvr>
                                      <p:to>
                                        <p:strVal val="visible"/>
                                      </p:to>
                                    </p:set>
                                    <p:anim calcmode="lin" valueType="num">
                                      <p:cBhvr>
                                        <p:cTn id="7" dur="500" fill="hold"/>
                                        <p:tgtEl>
                                          <p:spTgt spid="2">
                                            <p:txEl>
                                              <p:charRg st="1" end="34"/>
                                            </p:txEl>
                                          </p:spTgt>
                                        </p:tgtEl>
                                        <p:attrNameLst>
                                          <p:attrName>ppt_w</p:attrName>
                                        </p:attrNameLst>
                                      </p:cBhvr>
                                      <p:tavLst>
                                        <p:tav tm="0">
                                          <p:val>
                                            <p:strVal val="#ppt_w*2.5"/>
                                          </p:val>
                                        </p:tav>
                                        <p:tav tm="100000">
                                          <p:val>
                                            <p:strVal val="#ppt_w"/>
                                          </p:val>
                                        </p:tav>
                                      </p:tavLst>
                                    </p:anim>
                                    <p:anim calcmode="lin" valueType="num">
                                      <p:cBhvr>
                                        <p:cTn id="8" dur="500" fill="hold"/>
                                        <p:tgtEl>
                                          <p:spTgt spid="2">
                                            <p:txEl>
                                              <p:charRg st="1" end="34"/>
                                            </p:txEl>
                                          </p:spTgt>
                                        </p:tgtEl>
                                        <p:attrNameLst>
                                          <p:attrName>ppt_h</p:attrName>
                                        </p:attrNameLst>
                                      </p:cBhvr>
                                      <p:tavLst>
                                        <p:tav tm="0">
                                          <p:val>
                                            <p:strVal val="#ppt_h*0.01"/>
                                          </p:val>
                                        </p:tav>
                                        <p:tav tm="100000">
                                          <p:val>
                                            <p:strVal val="#ppt_h"/>
                                          </p:val>
                                        </p:tav>
                                      </p:tavLst>
                                    </p:anim>
                                    <p:anim calcmode="lin" valueType="num">
                                      <p:cBhvr>
                                        <p:cTn id="9" dur="500" fill="hold"/>
                                        <p:tgtEl>
                                          <p:spTgt spid="2">
                                            <p:txEl>
                                              <p:charRg st="1" end="34"/>
                                            </p:txEl>
                                          </p:spTgt>
                                        </p:tgtEl>
                                        <p:attrNameLst>
                                          <p:attrName>ppt_x</p:attrName>
                                        </p:attrNameLst>
                                      </p:cBhvr>
                                      <p:tavLst>
                                        <p:tav tm="0">
                                          <p:val>
                                            <p:strVal val="#ppt_x"/>
                                          </p:val>
                                        </p:tav>
                                        <p:tav tm="100000">
                                          <p:val>
                                            <p:strVal val="#ppt_x"/>
                                          </p:val>
                                        </p:tav>
                                      </p:tavLst>
                                    </p:anim>
                                    <p:anim calcmode="lin" valueType="num">
                                      <p:cBhvr>
                                        <p:cTn id="10" dur="500" fill="hold"/>
                                        <p:tgtEl>
                                          <p:spTgt spid="2">
                                            <p:txEl>
                                              <p:charRg st="1" end="34"/>
                                            </p:txEl>
                                          </p:spTgt>
                                        </p:tgtEl>
                                        <p:attrNameLst>
                                          <p:attrName>ppt_y</p:attrName>
                                        </p:attrNameLst>
                                      </p:cBhvr>
                                      <p:tavLst>
                                        <p:tav tm="0">
                                          <p:val>
                                            <p:strVal val="#ppt_h+1"/>
                                          </p:val>
                                        </p:tav>
                                        <p:tav tm="100000">
                                          <p:val>
                                            <p:strVal val="#ppt_y"/>
                                          </p:val>
                                        </p:tav>
                                      </p:tavLst>
                                    </p:anim>
                                    <p:animEffect transition="in" filter="fade">
                                      <p:cBhvr>
                                        <p:cTn id="11" dur="500"/>
                                        <p:tgtEl>
                                          <p:spTgt spid="2">
                                            <p:txEl>
                                              <p:charRg st="1" end="34"/>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9238"/>
                                        </p:tgtEl>
                                        <p:attrNameLst>
                                          <p:attrName>style.visibility</p:attrName>
                                        </p:attrNameLst>
                                      </p:cBhvr>
                                      <p:to>
                                        <p:strVal val="visible"/>
                                      </p:to>
                                    </p:set>
                                  </p:childTnLst>
                                  <p:subTnLst>
                                    <p:audio>
                                      <p:cMediaNode>
                                        <p:cTn display="0" masterRel="sameClick">
                                          <p:stCondLst>
                                            <p:cond evt="begin" delay="0">
                                              <p:tn val="14"/>
                                            </p:cond>
                                          </p:stCondLst>
                                          <p:endCondLst>
                                            <p:cond evt="onStopAudio" delay="0">
                                              <p:tgtEl>
                                                <p:sldTgt/>
                                              </p:tgtEl>
                                            </p:cond>
                                          </p:endCondLst>
                                        </p:cTn>
                                        <p:tgtEl>
                                          <p:sndTgt r:embed="rId2" name="chimes.wav"/>
                                        </p:tgtEl>
                                      </p:cMediaNode>
                                    </p:audio>
                                  </p:sub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10276"/>
                                        </p:tgtEl>
                                        <p:attrNameLst>
                                          <p:attrName>style.visibility</p:attrName>
                                        </p:attrNameLst>
                                      </p:cBhvr>
                                      <p:to>
                                        <p:strVal val="visible"/>
                                      </p:to>
                                    </p:set>
                                  </p:childTnLst>
                                  <p:subTnLst>
                                    <p:audio>
                                      <p:cMediaNode>
                                        <p:cTn display="0" masterRel="sameClick">
                                          <p:stCondLst>
                                            <p:cond evt="begin" delay="0">
                                              <p:tn val="18"/>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38" grpId="0" bldLvl="0" animBg="1"/>
      <p:bldP spid="10276"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33774" y="2784460"/>
            <a:ext cx="492443" cy="1666241"/>
          </a:xfrm>
          <a:prstGeom prst="rect">
            <a:avLst/>
          </a:prstGeom>
          <a:solidFill>
            <a:srgbClr val="FFC000"/>
          </a:solidFill>
        </p:spPr>
        <p:txBody>
          <a:bodyPr vert="eaVert" wrap="square" rtlCol="0">
            <a:spAutoFit/>
          </a:bodyPr>
          <a:lstStyle/>
          <a:p>
            <a:r>
              <a:rPr lang="zh-CN" altLang="en-US" sz="2000" dirty="0" smtClean="0"/>
              <a:t>电功和电功率</a:t>
            </a:r>
            <a:endParaRPr lang="zh-CN" altLang="en-US" sz="2000" dirty="0"/>
          </a:p>
        </p:txBody>
      </p:sp>
      <p:sp>
        <p:nvSpPr>
          <p:cNvPr id="3" name="左大括号 2"/>
          <p:cNvSpPr/>
          <p:nvPr/>
        </p:nvSpPr>
        <p:spPr>
          <a:xfrm>
            <a:off x="1761527" y="1287624"/>
            <a:ext cx="767069" cy="4786605"/>
          </a:xfrm>
          <a:prstGeom prst="leftBrac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 name="文本框 3"/>
          <p:cNvSpPr txBox="1"/>
          <p:nvPr/>
        </p:nvSpPr>
        <p:spPr>
          <a:xfrm>
            <a:off x="2595891" y="995145"/>
            <a:ext cx="1378951" cy="369332"/>
          </a:xfrm>
          <a:prstGeom prst="rect">
            <a:avLst/>
          </a:prstGeom>
          <a:solidFill>
            <a:srgbClr val="FFC000"/>
          </a:solidFill>
        </p:spPr>
        <p:txBody>
          <a:bodyPr wrap="square" rtlCol="0">
            <a:spAutoFit/>
          </a:bodyPr>
          <a:lstStyle/>
          <a:p>
            <a:r>
              <a:rPr lang="zh-CN" altLang="en-US" dirty="0" smtClean="0"/>
              <a:t>电能和电功</a:t>
            </a:r>
            <a:endParaRPr lang="zh-CN" altLang="en-US" dirty="0"/>
          </a:p>
        </p:txBody>
      </p:sp>
      <p:sp>
        <p:nvSpPr>
          <p:cNvPr id="5" name="左大括号 4"/>
          <p:cNvSpPr/>
          <p:nvPr/>
        </p:nvSpPr>
        <p:spPr>
          <a:xfrm>
            <a:off x="3971929" y="662476"/>
            <a:ext cx="189524" cy="1054357"/>
          </a:xfrm>
          <a:prstGeom prst="leftBrac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文本框 5"/>
          <p:cNvSpPr txBox="1"/>
          <p:nvPr/>
        </p:nvSpPr>
        <p:spPr>
          <a:xfrm>
            <a:off x="2692277" y="5906675"/>
            <a:ext cx="1142605" cy="369332"/>
          </a:xfrm>
          <a:prstGeom prst="rect">
            <a:avLst/>
          </a:prstGeom>
          <a:solidFill>
            <a:srgbClr val="FFC000"/>
          </a:solidFill>
        </p:spPr>
        <p:txBody>
          <a:bodyPr wrap="square" rtlCol="0">
            <a:spAutoFit/>
          </a:bodyPr>
          <a:lstStyle/>
          <a:p>
            <a:r>
              <a:rPr lang="zh-CN" altLang="en-US" dirty="0" smtClean="0"/>
              <a:t>焦耳定律</a:t>
            </a:r>
            <a:endParaRPr lang="zh-CN" altLang="en-US" dirty="0"/>
          </a:p>
        </p:txBody>
      </p:sp>
      <p:sp>
        <p:nvSpPr>
          <p:cNvPr id="7" name="左大括号 6"/>
          <p:cNvSpPr/>
          <p:nvPr/>
        </p:nvSpPr>
        <p:spPr>
          <a:xfrm>
            <a:off x="3588176" y="2407299"/>
            <a:ext cx="162730" cy="1707501"/>
          </a:xfrm>
          <a:prstGeom prst="leftBrac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 name="文本框 7"/>
          <p:cNvSpPr txBox="1"/>
          <p:nvPr/>
        </p:nvSpPr>
        <p:spPr>
          <a:xfrm>
            <a:off x="4202022" y="503855"/>
            <a:ext cx="705879" cy="369332"/>
          </a:xfrm>
          <a:prstGeom prst="rect">
            <a:avLst/>
          </a:prstGeom>
          <a:solidFill>
            <a:srgbClr val="00B0F0"/>
          </a:solidFill>
        </p:spPr>
        <p:txBody>
          <a:bodyPr wrap="square" rtlCol="0">
            <a:spAutoFit/>
          </a:bodyPr>
          <a:lstStyle/>
          <a:p>
            <a:r>
              <a:rPr lang="zh-CN" altLang="en-US" dirty="0" smtClean="0"/>
              <a:t>电能</a:t>
            </a:r>
            <a:endParaRPr lang="zh-CN" altLang="en-US" dirty="0"/>
          </a:p>
        </p:txBody>
      </p:sp>
      <p:sp>
        <p:nvSpPr>
          <p:cNvPr id="11" name="左大括号 10"/>
          <p:cNvSpPr/>
          <p:nvPr/>
        </p:nvSpPr>
        <p:spPr>
          <a:xfrm>
            <a:off x="3842327" y="5691674"/>
            <a:ext cx="123184" cy="783772"/>
          </a:xfrm>
          <a:prstGeom prst="leftBrac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3" name="文本框 3"/>
          <p:cNvSpPr txBox="1"/>
          <p:nvPr/>
        </p:nvSpPr>
        <p:spPr>
          <a:xfrm>
            <a:off x="2629904" y="3288960"/>
            <a:ext cx="906399" cy="369332"/>
          </a:xfrm>
          <a:prstGeom prst="rect">
            <a:avLst/>
          </a:prstGeom>
          <a:solidFill>
            <a:srgbClr val="FFC000"/>
          </a:solidFill>
        </p:spPr>
        <p:txBody>
          <a:bodyPr wrap="square" rtlCol="0">
            <a:spAutoFit/>
          </a:bodyPr>
          <a:lstStyle/>
          <a:p>
            <a:r>
              <a:rPr lang="zh-CN" altLang="en-US" dirty="0" smtClean="0"/>
              <a:t>电功率</a:t>
            </a:r>
            <a:endParaRPr lang="zh-CN" altLang="en-US" dirty="0"/>
          </a:p>
        </p:txBody>
      </p:sp>
      <p:sp>
        <p:nvSpPr>
          <p:cNvPr id="24" name="文本框 3"/>
          <p:cNvSpPr txBox="1"/>
          <p:nvPr/>
        </p:nvSpPr>
        <p:spPr>
          <a:xfrm>
            <a:off x="2671362" y="4842922"/>
            <a:ext cx="1555406" cy="369332"/>
          </a:xfrm>
          <a:prstGeom prst="rect">
            <a:avLst/>
          </a:prstGeom>
          <a:solidFill>
            <a:srgbClr val="FFC000"/>
          </a:solidFill>
        </p:spPr>
        <p:txBody>
          <a:bodyPr wrap="square" rtlCol="0">
            <a:spAutoFit/>
          </a:bodyPr>
          <a:lstStyle/>
          <a:p>
            <a:r>
              <a:rPr lang="zh-CN" altLang="en-US" dirty="0" smtClean="0"/>
              <a:t>电功率的测量</a:t>
            </a:r>
            <a:endParaRPr lang="zh-CN" altLang="en-US" dirty="0"/>
          </a:p>
        </p:txBody>
      </p:sp>
      <p:sp>
        <p:nvSpPr>
          <p:cNvPr id="12" name="文本框 7"/>
          <p:cNvSpPr txBox="1"/>
          <p:nvPr/>
        </p:nvSpPr>
        <p:spPr>
          <a:xfrm>
            <a:off x="4214463" y="1486679"/>
            <a:ext cx="705879" cy="369332"/>
          </a:xfrm>
          <a:prstGeom prst="rect">
            <a:avLst/>
          </a:prstGeom>
          <a:solidFill>
            <a:srgbClr val="00B0F0"/>
          </a:solidFill>
        </p:spPr>
        <p:txBody>
          <a:bodyPr wrap="square" rtlCol="0">
            <a:spAutoFit/>
          </a:bodyPr>
          <a:lstStyle/>
          <a:p>
            <a:r>
              <a:rPr lang="zh-CN" altLang="en-US" dirty="0" smtClean="0"/>
              <a:t>电功</a:t>
            </a:r>
            <a:endParaRPr lang="zh-CN" altLang="en-US" dirty="0"/>
          </a:p>
        </p:txBody>
      </p:sp>
      <p:sp>
        <p:nvSpPr>
          <p:cNvPr id="13" name="左大括号 12"/>
          <p:cNvSpPr/>
          <p:nvPr/>
        </p:nvSpPr>
        <p:spPr>
          <a:xfrm>
            <a:off x="4917431" y="329686"/>
            <a:ext cx="167753" cy="687352"/>
          </a:xfrm>
          <a:prstGeom prst="leftBrac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文本框 7"/>
          <p:cNvSpPr txBox="1"/>
          <p:nvPr/>
        </p:nvSpPr>
        <p:spPr>
          <a:xfrm>
            <a:off x="5110202" y="180394"/>
            <a:ext cx="5722639" cy="369332"/>
          </a:xfrm>
          <a:prstGeom prst="rect">
            <a:avLst/>
          </a:prstGeom>
          <a:solidFill>
            <a:srgbClr val="00B0F0"/>
          </a:solidFill>
        </p:spPr>
        <p:txBody>
          <a:bodyPr wrap="square" rtlCol="0">
            <a:spAutoFit/>
          </a:bodyPr>
          <a:lstStyle/>
          <a:p>
            <a:r>
              <a:rPr lang="zh-CN" altLang="en-US" dirty="0" smtClean="0"/>
              <a:t>产生：其产生过程是由其他形式的能转化为电能的过程</a:t>
            </a:r>
            <a:endParaRPr lang="zh-CN" altLang="en-US" dirty="0"/>
          </a:p>
        </p:txBody>
      </p:sp>
      <p:sp>
        <p:nvSpPr>
          <p:cNvPr id="15" name="文本框 7"/>
          <p:cNvSpPr txBox="1"/>
          <p:nvPr/>
        </p:nvSpPr>
        <p:spPr>
          <a:xfrm>
            <a:off x="5197289" y="752671"/>
            <a:ext cx="5588900" cy="369332"/>
          </a:xfrm>
          <a:prstGeom prst="rect">
            <a:avLst/>
          </a:prstGeom>
          <a:solidFill>
            <a:srgbClr val="00B0F0"/>
          </a:solidFill>
        </p:spPr>
        <p:txBody>
          <a:bodyPr wrap="square" rtlCol="0">
            <a:spAutoFit/>
          </a:bodyPr>
          <a:lstStyle/>
          <a:p>
            <a:r>
              <a:rPr lang="zh-CN" altLang="en-US" dirty="0" smtClean="0"/>
              <a:t>单位：焦耳</a:t>
            </a:r>
            <a:r>
              <a:rPr lang="en-US" altLang="zh-CN" dirty="0" smtClean="0"/>
              <a:t>(J)</a:t>
            </a:r>
            <a:r>
              <a:rPr lang="zh-CN" altLang="en-US" dirty="0" smtClean="0"/>
              <a:t>、千瓦时</a:t>
            </a:r>
            <a:r>
              <a:rPr lang="en-US" altLang="zh-CN" dirty="0" smtClean="0"/>
              <a:t>(kW ·h)</a:t>
            </a:r>
            <a:r>
              <a:rPr lang="zh-CN" altLang="en-US" dirty="0" smtClean="0"/>
              <a:t>，</a:t>
            </a:r>
            <a:r>
              <a:rPr lang="en-US" altLang="zh-CN" dirty="0" smtClean="0"/>
              <a:t>1 kW ·h=3.6 ×10</a:t>
            </a:r>
            <a:r>
              <a:rPr lang="en-US" altLang="zh-CN" baseline="30000" dirty="0" smtClean="0"/>
              <a:t>6</a:t>
            </a:r>
            <a:r>
              <a:rPr lang="en-US" altLang="zh-CN" dirty="0" smtClean="0"/>
              <a:t>J</a:t>
            </a:r>
            <a:endParaRPr lang="zh-CN" altLang="en-US" dirty="0"/>
          </a:p>
        </p:txBody>
      </p:sp>
      <p:sp>
        <p:nvSpPr>
          <p:cNvPr id="16" name="文本框 7"/>
          <p:cNvSpPr txBox="1"/>
          <p:nvPr/>
        </p:nvSpPr>
        <p:spPr>
          <a:xfrm>
            <a:off x="5150636" y="1200541"/>
            <a:ext cx="6176728" cy="369332"/>
          </a:xfrm>
          <a:prstGeom prst="rect">
            <a:avLst/>
          </a:prstGeom>
          <a:solidFill>
            <a:srgbClr val="00B0F0"/>
          </a:solidFill>
        </p:spPr>
        <p:txBody>
          <a:bodyPr wrap="square" rtlCol="0">
            <a:spAutoFit/>
          </a:bodyPr>
          <a:lstStyle/>
          <a:p>
            <a:r>
              <a:rPr lang="zh-CN" altLang="en-US" dirty="0" smtClean="0"/>
              <a:t>实质：电流做功的过程，就是电能转化为其他形式能的过程</a:t>
            </a:r>
            <a:endParaRPr lang="zh-CN" altLang="en-US" dirty="0"/>
          </a:p>
        </p:txBody>
      </p:sp>
      <p:sp>
        <p:nvSpPr>
          <p:cNvPr id="17" name="左大括号 16"/>
          <p:cNvSpPr/>
          <p:nvPr/>
        </p:nvSpPr>
        <p:spPr>
          <a:xfrm>
            <a:off x="4920541" y="1293849"/>
            <a:ext cx="167753" cy="687352"/>
          </a:xfrm>
          <a:prstGeom prst="leftBrac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文本框 7"/>
          <p:cNvSpPr txBox="1"/>
          <p:nvPr/>
        </p:nvSpPr>
        <p:spPr>
          <a:xfrm>
            <a:off x="5141303" y="1695063"/>
            <a:ext cx="2416493" cy="369332"/>
          </a:xfrm>
          <a:prstGeom prst="rect">
            <a:avLst/>
          </a:prstGeom>
          <a:solidFill>
            <a:srgbClr val="00B0F0"/>
          </a:solidFill>
        </p:spPr>
        <p:txBody>
          <a:bodyPr wrap="square" rtlCol="0">
            <a:spAutoFit/>
          </a:bodyPr>
          <a:lstStyle/>
          <a:p>
            <a:r>
              <a:rPr lang="zh-CN" altLang="en-US" dirty="0" smtClean="0"/>
              <a:t>计算公式：</a:t>
            </a:r>
            <a:r>
              <a:rPr lang="en-US" altLang="zh-CN" dirty="0" smtClean="0"/>
              <a:t>W=UIt=Pt</a:t>
            </a:r>
            <a:endParaRPr lang="zh-CN" altLang="en-US" dirty="0"/>
          </a:p>
        </p:txBody>
      </p:sp>
      <p:sp>
        <p:nvSpPr>
          <p:cNvPr id="19" name="文本框 7"/>
          <p:cNvSpPr txBox="1"/>
          <p:nvPr/>
        </p:nvSpPr>
        <p:spPr>
          <a:xfrm>
            <a:off x="3800805" y="2239348"/>
            <a:ext cx="2991881" cy="369332"/>
          </a:xfrm>
          <a:prstGeom prst="rect">
            <a:avLst/>
          </a:prstGeom>
          <a:solidFill>
            <a:srgbClr val="00B0F0"/>
          </a:solidFill>
        </p:spPr>
        <p:txBody>
          <a:bodyPr wrap="square" rtlCol="0">
            <a:spAutoFit/>
          </a:bodyPr>
          <a:lstStyle/>
          <a:p>
            <a:r>
              <a:rPr lang="zh-CN" altLang="en-US" dirty="0" smtClean="0"/>
              <a:t>意义：表示电流做功的快慢</a:t>
            </a:r>
            <a:endParaRPr lang="zh-CN" altLang="en-US" dirty="0"/>
          </a:p>
        </p:txBody>
      </p:sp>
      <p:sp>
        <p:nvSpPr>
          <p:cNvPr id="20" name="文本框 7"/>
          <p:cNvSpPr txBox="1"/>
          <p:nvPr/>
        </p:nvSpPr>
        <p:spPr>
          <a:xfrm>
            <a:off x="3803916" y="2820956"/>
            <a:ext cx="3679235" cy="369332"/>
          </a:xfrm>
          <a:prstGeom prst="rect">
            <a:avLst/>
          </a:prstGeom>
          <a:solidFill>
            <a:srgbClr val="00B0F0"/>
          </a:solidFill>
        </p:spPr>
        <p:txBody>
          <a:bodyPr wrap="square" rtlCol="0">
            <a:spAutoFit/>
          </a:bodyPr>
          <a:lstStyle/>
          <a:p>
            <a:r>
              <a:rPr lang="zh-CN" altLang="en-US" dirty="0" smtClean="0"/>
              <a:t>定义：电功率等于电功与时间之比</a:t>
            </a:r>
            <a:endParaRPr lang="zh-CN" altLang="en-US" dirty="0"/>
          </a:p>
        </p:txBody>
      </p:sp>
      <p:sp>
        <p:nvSpPr>
          <p:cNvPr id="21" name="文本框 7"/>
          <p:cNvSpPr txBox="1"/>
          <p:nvPr/>
        </p:nvSpPr>
        <p:spPr>
          <a:xfrm>
            <a:off x="3816357" y="3346580"/>
            <a:ext cx="2388500" cy="369332"/>
          </a:xfrm>
          <a:prstGeom prst="rect">
            <a:avLst/>
          </a:prstGeom>
          <a:solidFill>
            <a:srgbClr val="00B0F0"/>
          </a:solidFill>
        </p:spPr>
        <p:txBody>
          <a:bodyPr wrap="square" rtlCol="0">
            <a:spAutoFit/>
          </a:bodyPr>
          <a:lstStyle/>
          <a:p>
            <a:r>
              <a:rPr lang="zh-CN" altLang="en-US" dirty="0" smtClean="0"/>
              <a:t>计算公式：</a:t>
            </a:r>
            <a:r>
              <a:rPr lang="en-US" altLang="zh-CN" dirty="0" smtClean="0"/>
              <a:t>P=W/t=UI</a:t>
            </a:r>
            <a:endParaRPr lang="zh-CN" altLang="en-US" dirty="0"/>
          </a:p>
        </p:txBody>
      </p:sp>
      <p:sp>
        <p:nvSpPr>
          <p:cNvPr id="22" name="文本框 7"/>
          <p:cNvSpPr txBox="1"/>
          <p:nvPr/>
        </p:nvSpPr>
        <p:spPr>
          <a:xfrm>
            <a:off x="3856790" y="3900196"/>
            <a:ext cx="4578083" cy="369332"/>
          </a:xfrm>
          <a:prstGeom prst="rect">
            <a:avLst/>
          </a:prstGeom>
          <a:solidFill>
            <a:srgbClr val="00B0F0"/>
          </a:solidFill>
        </p:spPr>
        <p:txBody>
          <a:bodyPr wrap="square" rtlCol="0">
            <a:spAutoFit/>
          </a:bodyPr>
          <a:lstStyle/>
          <a:p>
            <a:r>
              <a:rPr lang="zh-CN" altLang="en-US" dirty="0" smtClean="0"/>
              <a:t>额定功率：用电器在额定电压下消耗的功率</a:t>
            </a:r>
            <a:endParaRPr lang="zh-CN" altLang="en-US" dirty="0"/>
          </a:p>
        </p:txBody>
      </p:sp>
      <p:sp>
        <p:nvSpPr>
          <p:cNvPr id="25" name="左大括号 24"/>
          <p:cNvSpPr/>
          <p:nvPr/>
        </p:nvSpPr>
        <p:spPr>
          <a:xfrm>
            <a:off x="4233186" y="4683972"/>
            <a:ext cx="167753" cy="687352"/>
          </a:xfrm>
          <a:prstGeom prst="leftBrac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6" name="文本框 7"/>
          <p:cNvSpPr txBox="1"/>
          <p:nvPr/>
        </p:nvSpPr>
        <p:spPr>
          <a:xfrm>
            <a:off x="4435288" y="4460033"/>
            <a:ext cx="2618656" cy="369332"/>
          </a:xfrm>
          <a:prstGeom prst="rect">
            <a:avLst/>
          </a:prstGeom>
          <a:solidFill>
            <a:srgbClr val="00B0F0"/>
          </a:solidFill>
        </p:spPr>
        <p:txBody>
          <a:bodyPr wrap="square" rtlCol="0">
            <a:spAutoFit/>
          </a:bodyPr>
          <a:lstStyle/>
          <a:p>
            <a:r>
              <a:rPr lang="zh-CN" altLang="en-US" dirty="0" smtClean="0"/>
              <a:t>伏安法测电功率：</a:t>
            </a:r>
            <a:r>
              <a:rPr lang="en-US" altLang="zh-CN" dirty="0" smtClean="0"/>
              <a:t>P=UI</a:t>
            </a:r>
            <a:endParaRPr lang="zh-CN" altLang="en-US" dirty="0"/>
          </a:p>
        </p:txBody>
      </p:sp>
      <p:sp>
        <p:nvSpPr>
          <p:cNvPr id="27" name="文本框 7"/>
          <p:cNvSpPr txBox="1"/>
          <p:nvPr/>
        </p:nvSpPr>
        <p:spPr>
          <a:xfrm>
            <a:off x="4447729" y="5060303"/>
            <a:ext cx="1785120" cy="369332"/>
          </a:xfrm>
          <a:prstGeom prst="rect">
            <a:avLst/>
          </a:prstGeom>
          <a:solidFill>
            <a:srgbClr val="00B0F0"/>
          </a:solidFill>
        </p:spPr>
        <p:txBody>
          <a:bodyPr wrap="square" rtlCol="0">
            <a:spAutoFit/>
          </a:bodyPr>
          <a:lstStyle/>
          <a:p>
            <a:r>
              <a:rPr lang="zh-CN" altLang="en-US" dirty="0" smtClean="0"/>
              <a:t>电能表测电功率</a:t>
            </a:r>
            <a:endParaRPr lang="zh-CN" altLang="en-US" dirty="0"/>
          </a:p>
        </p:txBody>
      </p:sp>
      <p:sp>
        <p:nvSpPr>
          <p:cNvPr id="28" name="文本框 7"/>
          <p:cNvSpPr txBox="1"/>
          <p:nvPr/>
        </p:nvSpPr>
        <p:spPr>
          <a:xfrm>
            <a:off x="4049621" y="5557936"/>
            <a:ext cx="5271661" cy="369332"/>
          </a:xfrm>
          <a:prstGeom prst="rect">
            <a:avLst/>
          </a:prstGeom>
          <a:solidFill>
            <a:srgbClr val="00B0F0"/>
          </a:solidFill>
        </p:spPr>
        <p:txBody>
          <a:bodyPr wrap="square" rtlCol="0">
            <a:spAutoFit/>
          </a:bodyPr>
          <a:lstStyle/>
          <a:p>
            <a:r>
              <a:rPr lang="zh-CN" altLang="en-US" dirty="0" smtClean="0"/>
              <a:t>电流的热效应：电流通过导体时，电能转化为内能</a:t>
            </a:r>
            <a:endParaRPr lang="zh-CN" altLang="en-US" dirty="0"/>
          </a:p>
        </p:txBody>
      </p:sp>
      <p:sp>
        <p:nvSpPr>
          <p:cNvPr id="29" name="文本框 7"/>
          <p:cNvSpPr txBox="1"/>
          <p:nvPr/>
        </p:nvSpPr>
        <p:spPr>
          <a:xfrm>
            <a:off x="4040292" y="6239070"/>
            <a:ext cx="2127244" cy="369332"/>
          </a:xfrm>
          <a:prstGeom prst="rect">
            <a:avLst/>
          </a:prstGeom>
          <a:solidFill>
            <a:srgbClr val="00B0F0"/>
          </a:solidFill>
        </p:spPr>
        <p:txBody>
          <a:bodyPr wrap="square" rtlCol="0">
            <a:spAutoFit/>
          </a:bodyPr>
          <a:lstStyle/>
          <a:p>
            <a:r>
              <a:rPr lang="zh-CN" altLang="en-US" dirty="0" smtClean="0"/>
              <a:t>焦耳定律：</a:t>
            </a:r>
            <a:r>
              <a:rPr lang="en-US" altLang="zh-CN" dirty="0" smtClean="0"/>
              <a:t>Q=I</a:t>
            </a:r>
            <a:r>
              <a:rPr lang="en-US" altLang="zh-CN" baseline="30000" dirty="0" smtClean="0"/>
              <a:t>2</a:t>
            </a:r>
            <a:r>
              <a:rPr lang="en-US" altLang="zh-CN" dirty="0" smtClean="0"/>
              <a:t>Rt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linds(horizontal)">
                                      <p:cBhvr>
                                        <p:cTn id="19" dur="500"/>
                                        <p:tgtEl>
                                          <p:spTgt spid="13"/>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500" fill="hold"/>
                                        <p:tgtEl>
                                          <p:spTgt spid="14"/>
                                        </p:tgtEl>
                                        <p:attrNameLst>
                                          <p:attrName>ppt_x</p:attrName>
                                        </p:attrNameLst>
                                      </p:cBhvr>
                                      <p:tavLst>
                                        <p:tav tm="0">
                                          <p:val>
                                            <p:strVal val="#ppt_x"/>
                                          </p:val>
                                        </p:tav>
                                        <p:tav tm="100000">
                                          <p:val>
                                            <p:strVal val="#ppt_x"/>
                                          </p:val>
                                        </p:tav>
                                      </p:tavLst>
                                    </p:anim>
                                    <p:anim calcmode="lin" valueType="num">
                                      <p:cBhvr additive="base">
                                        <p:cTn id="25"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500" fill="hold"/>
                                        <p:tgtEl>
                                          <p:spTgt spid="15"/>
                                        </p:tgtEl>
                                        <p:attrNameLst>
                                          <p:attrName>ppt_x</p:attrName>
                                        </p:attrNameLst>
                                      </p:cBhvr>
                                      <p:tavLst>
                                        <p:tav tm="0">
                                          <p:val>
                                            <p:strVal val="#ppt_x"/>
                                          </p:val>
                                        </p:tav>
                                        <p:tav tm="100000">
                                          <p:val>
                                            <p:strVal val="#ppt_x"/>
                                          </p:val>
                                        </p:tav>
                                      </p:tavLst>
                                    </p:anim>
                                    <p:anim calcmode="lin" valueType="num">
                                      <p:cBhvr additive="base">
                                        <p:cTn id="31"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grpId="0" nodeType="click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blinds(horizontal)">
                                      <p:cBhvr>
                                        <p:cTn id="36" dur="500"/>
                                        <p:tgtEl>
                                          <p:spTgt spid="17"/>
                                        </p:tgtEl>
                                      </p:cBhvr>
                                    </p:animEffect>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additive="base">
                                        <p:cTn id="41" dur="500" fill="hold"/>
                                        <p:tgtEl>
                                          <p:spTgt spid="16"/>
                                        </p:tgtEl>
                                        <p:attrNameLst>
                                          <p:attrName>ppt_x</p:attrName>
                                        </p:attrNameLst>
                                      </p:cBhvr>
                                      <p:tavLst>
                                        <p:tav tm="0">
                                          <p:val>
                                            <p:strVal val="#ppt_x"/>
                                          </p:val>
                                        </p:tav>
                                        <p:tav tm="100000">
                                          <p:val>
                                            <p:strVal val="#ppt_x"/>
                                          </p:val>
                                        </p:tav>
                                      </p:tavLst>
                                    </p:anim>
                                    <p:anim calcmode="lin" valueType="num">
                                      <p:cBhvr additive="base">
                                        <p:cTn id="4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500" fill="hold"/>
                                        <p:tgtEl>
                                          <p:spTgt spid="18"/>
                                        </p:tgtEl>
                                        <p:attrNameLst>
                                          <p:attrName>ppt_x</p:attrName>
                                        </p:attrNameLst>
                                      </p:cBhvr>
                                      <p:tavLst>
                                        <p:tav tm="0">
                                          <p:val>
                                            <p:strVal val="#ppt_x"/>
                                          </p:val>
                                        </p:tav>
                                        <p:tav tm="100000">
                                          <p:val>
                                            <p:strVal val="#ppt_x"/>
                                          </p:val>
                                        </p:tav>
                                      </p:tavLst>
                                    </p:anim>
                                    <p:anim calcmode="lin" valueType="num">
                                      <p:cBhvr additive="base">
                                        <p:cTn id="4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19"/>
                                        </p:tgtEl>
                                        <p:attrNameLst>
                                          <p:attrName>style.visibility</p:attrName>
                                        </p:attrNameLst>
                                      </p:cBhvr>
                                      <p:to>
                                        <p:strVal val="visible"/>
                                      </p:to>
                                    </p:set>
                                    <p:anim calcmode="lin" valueType="num">
                                      <p:cBhvr additive="base">
                                        <p:cTn id="53" dur="500" fill="hold"/>
                                        <p:tgtEl>
                                          <p:spTgt spid="19"/>
                                        </p:tgtEl>
                                        <p:attrNameLst>
                                          <p:attrName>ppt_x</p:attrName>
                                        </p:attrNameLst>
                                      </p:cBhvr>
                                      <p:tavLst>
                                        <p:tav tm="0">
                                          <p:val>
                                            <p:strVal val="#ppt_x"/>
                                          </p:val>
                                        </p:tav>
                                        <p:tav tm="100000">
                                          <p:val>
                                            <p:strVal val="#ppt_x"/>
                                          </p:val>
                                        </p:tav>
                                      </p:tavLst>
                                    </p:anim>
                                    <p:anim calcmode="lin" valueType="num">
                                      <p:cBhvr additive="base">
                                        <p:cTn id="5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grpId="0" nodeType="clickEffect">
                                  <p:stCondLst>
                                    <p:cond delay="0"/>
                                  </p:stCondLst>
                                  <p:childTnLst>
                                    <p:set>
                                      <p:cBhvr>
                                        <p:cTn id="58" dur="1" fill="hold">
                                          <p:stCondLst>
                                            <p:cond delay="0"/>
                                          </p:stCondLst>
                                        </p:cTn>
                                        <p:tgtEl>
                                          <p:spTgt spid="20"/>
                                        </p:tgtEl>
                                        <p:attrNameLst>
                                          <p:attrName>style.visibility</p:attrName>
                                        </p:attrNameLst>
                                      </p:cBhvr>
                                      <p:to>
                                        <p:strVal val="visible"/>
                                      </p:to>
                                    </p:set>
                                    <p:anim calcmode="lin" valueType="num">
                                      <p:cBhvr additive="base">
                                        <p:cTn id="59" dur="500" fill="hold"/>
                                        <p:tgtEl>
                                          <p:spTgt spid="20"/>
                                        </p:tgtEl>
                                        <p:attrNameLst>
                                          <p:attrName>ppt_x</p:attrName>
                                        </p:attrNameLst>
                                      </p:cBhvr>
                                      <p:tavLst>
                                        <p:tav tm="0">
                                          <p:val>
                                            <p:strVal val="#ppt_x"/>
                                          </p:val>
                                        </p:tav>
                                        <p:tav tm="100000">
                                          <p:val>
                                            <p:strVal val="#ppt_x"/>
                                          </p:val>
                                        </p:tav>
                                      </p:tavLst>
                                    </p:anim>
                                    <p:anim calcmode="lin" valueType="num">
                                      <p:cBhvr additive="base">
                                        <p:cTn id="60"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grpId="0" nodeType="clickEffect">
                                  <p:stCondLst>
                                    <p:cond delay="0"/>
                                  </p:stCondLst>
                                  <p:childTnLst>
                                    <p:set>
                                      <p:cBhvr>
                                        <p:cTn id="64" dur="1" fill="hold">
                                          <p:stCondLst>
                                            <p:cond delay="0"/>
                                          </p:stCondLst>
                                        </p:cTn>
                                        <p:tgtEl>
                                          <p:spTgt spid="21"/>
                                        </p:tgtEl>
                                        <p:attrNameLst>
                                          <p:attrName>style.visibility</p:attrName>
                                        </p:attrNameLst>
                                      </p:cBhvr>
                                      <p:to>
                                        <p:strVal val="visible"/>
                                      </p:to>
                                    </p:set>
                                    <p:anim calcmode="lin" valueType="num">
                                      <p:cBhvr additive="base">
                                        <p:cTn id="65" dur="500" fill="hold"/>
                                        <p:tgtEl>
                                          <p:spTgt spid="21"/>
                                        </p:tgtEl>
                                        <p:attrNameLst>
                                          <p:attrName>ppt_x</p:attrName>
                                        </p:attrNameLst>
                                      </p:cBhvr>
                                      <p:tavLst>
                                        <p:tav tm="0">
                                          <p:val>
                                            <p:strVal val="#ppt_x"/>
                                          </p:val>
                                        </p:tav>
                                        <p:tav tm="100000">
                                          <p:val>
                                            <p:strVal val="#ppt_x"/>
                                          </p:val>
                                        </p:tav>
                                      </p:tavLst>
                                    </p:anim>
                                    <p:anim calcmode="lin" valueType="num">
                                      <p:cBhvr additive="base">
                                        <p:cTn id="66"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2" presetClass="entr" presetSubtype="4" fill="hold" grpId="0" nodeType="clickEffect">
                                  <p:stCondLst>
                                    <p:cond delay="0"/>
                                  </p:stCondLst>
                                  <p:childTnLst>
                                    <p:set>
                                      <p:cBhvr>
                                        <p:cTn id="70" dur="1" fill="hold">
                                          <p:stCondLst>
                                            <p:cond delay="0"/>
                                          </p:stCondLst>
                                        </p:cTn>
                                        <p:tgtEl>
                                          <p:spTgt spid="22"/>
                                        </p:tgtEl>
                                        <p:attrNameLst>
                                          <p:attrName>style.visibility</p:attrName>
                                        </p:attrNameLst>
                                      </p:cBhvr>
                                      <p:to>
                                        <p:strVal val="visible"/>
                                      </p:to>
                                    </p:set>
                                    <p:anim calcmode="lin" valueType="num">
                                      <p:cBhvr additive="base">
                                        <p:cTn id="71" dur="500" fill="hold"/>
                                        <p:tgtEl>
                                          <p:spTgt spid="22"/>
                                        </p:tgtEl>
                                        <p:attrNameLst>
                                          <p:attrName>ppt_x</p:attrName>
                                        </p:attrNameLst>
                                      </p:cBhvr>
                                      <p:tavLst>
                                        <p:tav tm="0">
                                          <p:val>
                                            <p:strVal val="#ppt_x"/>
                                          </p:val>
                                        </p:tav>
                                        <p:tav tm="100000">
                                          <p:val>
                                            <p:strVal val="#ppt_x"/>
                                          </p:val>
                                        </p:tav>
                                      </p:tavLst>
                                    </p:anim>
                                    <p:anim calcmode="lin" valueType="num">
                                      <p:cBhvr additive="base">
                                        <p:cTn id="72"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2" presetClass="entr" presetSubtype="4" fill="hold" grpId="0" nodeType="clickEffect">
                                  <p:stCondLst>
                                    <p:cond delay="0"/>
                                  </p:stCondLst>
                                  <p:childTnLst>
                                    <p:set>
                                      <p:cBhvr>
                                        <p:cTn id="76" dur="1" fill="hold">
                                          <p:stCondLst>
                                            <p:cond delay="0"/>
                                          </p:stCondLst>
                                        </p:cTn>
                                        <p:tgtEl>
                                          <p:spTgt spid="26"/>
                                        </p:tgtEl>
                                        <p:attrNameLst>
                                          <p:attrName>style.visibility</p:attrName>
                                        </p:attrNameLst>
                                      </p:cBhvr>
                                      <p:to>
                                        <p:strVal val="visible"/>
                                      </p:to>
                                    </p:set>
                                    <p:anim calcmode="lin" valueType="num">
                                      <p:cBhvr additive="base">
                                        <p:cTn id="77" dur="500" fill="hold"/>
                                        <p:tgtEl>
                                          <p:spTgt spid="26"/>
                                        </p:tgtEl>
                                        <p:attrNameLst>
                                          <p:attrName>ppt_x</p:attrName>
                                        </p:attrNameLst>
                                      </p:cBhvr>
                                      <p:tavLst>
                                        <p:tav tm="0">
                                          <p:val>
                                            <p:strVal val="#ppt_x"/>
                                          </p:val>
                                        </p:tav>
                                        <p:tav tm="100000">
                                          <p:val>
                                            <p:strVal val="#ppt_x"/>
                                          </p:val>
                                        </p:tav>
                                      </p:tavLst>
                                    </p:anim>
                                    <p:anim calcmode="lin" valueType="num">
                                      <p:cBhvr additive="base">
                                        <p:cTn id="78"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2" presetClass="entr" presetSubtype="4" fill="hold" grpId="0" nodeType="clickEffect">
                                  <p:stCondLst>
                                    <p:cond delay="0"/>
                                  </p:stCondLst>
                                  <p:childTnLst>
                                    <p:set>
                                      <p:cBhvr>
                                        <p:cTn id="82" dur="1" fill="hold">
                                          <p:stCondLst>
                                            <p:cond delay="0"/>
                                          </p:stCondLst>
                                        </p:cTn>
                                        <p:tgtEl>
                                          <p:spTgt spid="27"/>
                                        </p:tgtEl>
                                        <p:attrNameLst>
                                          <p:attrName>style.visibility</p:attrName>
                                        </p:attrNameLst>
                                      </p:cBhvr>
                                      <p:to>
                                        <p:strVal val="visible"/>
                                      </p:to>
                                    </p:set>
                                    <p:anim calcmode="lin" valueType="num">
                                      <p:cBhvr additive="base">
                                        <p:cTn id="83" dur="500" fill="hold"/>
                                        <p:tgtEl>
                                          <p:spTgt spid="27"/>
                                        </p:tgtEl>
                                        <p:attrNameLst>
                                          <p:attrName>ppt_x</p:attrName>
                                        </p:attrNameLst>
                                      </p:cBhvr>
                                      <p:tavLst>
                                        <p:tav tm="0">
                                          <p:val>
                                            <p:strVal val="#ppt_x"/>
                                          </p:val>
                                        </p:tav>
                                        <p:tav tm="100000">
                                          <p:val>
                                            <p:strVal val="#ppt_x"/>
                                          </p:val>
                                        </p:tav>
                                      </p:tavLst>
                                    </p:anim>
                                    <p:anim calcmode="lin" valueType="num">
                                      <p:cBhvr additive="base">
                                        <p:cTn id="84"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2" presetClass="entr" presetSubtype="4" fill="hold" grpId="0" nodeType="clickEffect">
                                  <p:stCondLst>
                                    <p:cond delay="0"/>
                                  </p:stCondLst>
                                  <p:childTnLst>
                                    <p:set>
                                      <p:cBhvr>
                                        <p:cTn id="88" dur="1" fill="hold">
                                          <p:stCondLst>
                                            <p:cond delay="0"/>
                                          </p:stCondLst>
                                        </p:cTn>
                                        <p:tgtEl>
                                          <p:spTgt spid="28"/>
                                        </p:tgtEl>
                                        <p:attrNameLst>
                                          <p:attrName>style.visibility</p:attrName>
                                        </p:attrNameLst>
                                      </p:cBhvr>
                                      <p:to>
                                        <p:strVal val="visible"/>
                                      </p:to>
                                    </p:set>
                                    <p:anim calcmode="lin" valueType="num">
                                      <p:cBhvr additive="base">
                                        <p:cTn id="89" dur="500" fill="hold"/>
                                        <p:tgtEl>
                                          <p:spTgt spid="28"/>
                                        </p:tgtEl>
                                        <p:attrNameLst>
                                          <p:attrName>ppt_x</p:attrName>
                                        </p:attrNameLst>
                                      </p:cBhvr>
                                      <p:tavLst>
                                        <p:tav tm="0">
                                          <p:val>
                                            <p:strVal val="#ppt_x"/>
                                          </p:val>
                                        </p:tav>
                                        <p:tav tm="100000">
                                          <p:val>
                                            <p:strVal val="#ppt_x"/>
                                          </p:val>
                                        </p:tav>
                                      </p:tavLst>
                                    </p:anim>
                                    <p:anim calcmode="lin" valueType="num">
                                      <p:cBhvr additive="base">
                                        <p:cTn id="90"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91" fill="hold">
                      <p:stCondLst>
                        <p:cond delay="indefinite"/>
                      </p:stCondLst>
                      <p:childTnLst>
                        <p:par>
                          <p:cTn id="92" fill="hold">
                            <p:stCondLst>
                              <p:cond delay="0"/>
                            </p:stCondLst>
                            <p:childTnLst>
                              <p:par>
                                <p:cTn id="93" presetID="2" presetClass="entr" presetSubtype="4" fill="hold" grpId="0" nodeType="clickEffect">
                                  <p:stCondLst>
                                    <p:cond delay="0"/>
                                  </p:stCondLst>
                                  <p:childTnLst>
                                    <p:set>
                                      <p:cBhvr>
                                        <p:cTn id="94" dur="1" fill="hold">
                                          <p:stCondLst>
                                            <p:cond delay="0"/>
                                          </p:stCondLst>
                                        </p:cTn>
                                        <p:tgtEl>
                                          <p:spTgt spid="29"/>
                                        </p:tgtEl>
                                        <p:attrNameLst>
                                          <p:attrName>style.visibility</p:attrName>
                                        </p:attrNameLst>
                                      </p:cBhvr>
                                      <p:to>
                                        <p:strVal val="visible"/>
                                      </p:to>
                                    </p:set>
                                    <p:anim calcmode="lin" valueType="num">
                                      <p:cBhvr additive="base">
                                        <p:cTn id="95" dur="500" fill="hold"/>
                                        <p:tgtEl>
                                          <p:spTgt spid="29"/>
                                        </p:tgtEl>
                                        <p:attrNameLst>
                                          <p:attrName>ppt_x</p:attrName>
                                        </p:attrNameLst>
                                      </p:cBhvr>
                                      <p:tavLst>
                                        <p:tav tm="0">
                                          <p:val>
                                            <p:strVal val="#ppt_x"/>
                                          </p:val>
                                        </p:tav>
                                        <p:tav tm="100000">
                                          <p:val>
                                            <p:strVal val="#ppt_x"/>
                                          </p:val>
                                        </p:tav>
                                      </p:tavLst>
                                    </p:anim>
                                    <p:anim calcmode="lin" valueType="num">
                                      <p:cBhvr additive="base">
                                        <p:cTn id="96"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6" grpId="0" animBg="1"/>
      <p:bldP spid="27" grpId="0" animBg="1"/>
      <p:bldP spid="28" grpId="0" animBg="1"/>
      <p:bldP spid="29"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6" name="TextBox 42"/>
          <p:cNvSpPr/>
          <p:nvPr/>
        </p:nvSpPr>
        <p:spPr>
          <a:xfrm>
            <a:off x="1567815" y="521335"/>
            <a:ext cx="8135938" cy="1235704"/>
          </a:xfrm>
          <a:prstGeom prst="roundRect">
            <a:avLst>
              <a:gd name="adj" fmla="val 16667"/>
            </a:avLst>
          </a:prstGeom>
          <a:solidFill>
            <a:srgbClr val="FFDB93">
              <a:alpha val="100000"/>
            </a:srgbClr>
          </a:solidFill>
          <a:ln w="28575" cap="flat" cmpd="sng">
            <a:solidFill>
              <a:srgbClr val="C00000"/>
            </a:solidFill>
            <a:prstDash val="solid"/>
            <a:headEnd type="none" w="med" len="med"/>
            <a:tailEnd type="none" w="med" len="med"/>
          </a:ln>
        </p:spPr>
        <p:txBody>
          <a:bodyPr vert="horz" wrap="square" anchor="t">
            <a:spAutoFit/>
          </a:bodyPr>
          <a:lstStyle/>
          <a:p>
            <a:pPr lvl="0" eaLnBrk="1" hangingPunct="1">
              <a:lnSpc>
                <a:spcPct val="120000"/>
              </a:lnSpc>
            </a:pPr>
            <a:r>
              <a:rPr lang="zh-CN" altLang="en-US" sz="2800" b="1" dirty="0">
                <a:solidFill>
                  <a:srgbClr val="C00000"/>
                </a:solidFill>
                <a:latin typeface="Times New Roman" panose="02020603050405020304" pitchFamily="18" charset="0"/>
                <a:ea typeface="宋体" panose="02010600030101010101" pitchFamily="2" charset="-122"/>
              </a:rPr>
              <a:t>　　</a:t>
            </a:r>
            <a:r>
              <a:rPr lang="en-US" altLang="zh-CN" sz="2800" b="1" dirty="0">
                <a:solidFill>
                  <a:srgbClr val="C00000"/>
                </a:solidFill>
                <a:latin typeface="Times New Roman" panose="02020603050405020304" pitchFamily="18" charset="0"/>
                <a:ea typeface="宋体" panose="02010600030101010101" pitchFamily="2" charset="-122"/>
              </a:rPr>
              <a:t>(3)</a:t>
            </a:r>
            <a:r>
              <a:rPr lang="zh-CN" altLang="en-US" sz="2800" b="1" dirty="0">
                <a:solidFill>
                  <a:srgbClr val="C00000"/>
                </a:solidFill>
                <a:latin typeface="Times New Roman" panose="02020603050405020304" pitchFamily="18" charset="0"/>
                <a:ea typeface="宋体" panose="02010600030101010101" pitchFamily="2" charset="-122"/>
              </a:rPr>
              <a:t>在电流相同、电阻相同的情况下，通过时间越长，这个电阻产生的热量越多</a:t>
            </a:r>
            <a:r>
              <a:rPr lang="en-US" altLang="zh-CN" sz="2800" b="1" dirty="0">
                <a:solidFill>
                  <a:srgbClr val="C00000"/>
                </a:solidFill>
                <a:latin typeface="Times New Roman" panose="02020603050405020304" pitchFamily="18" charset="0"/>
                <a:ea typeface="宋体" panose="02010600030101010101" pitchFamily="2" charset="-122"/>
              </a:rPr>
              <a:t>.</a:t>
            </a:r>
          </a:p>
        </p:txBody>
      </p:sp>
      <p:sp>
        <p:nvSpPr>
          <p:cNvPr id="11269" name="矩形 4"/>
          <p:cNvSpPr/>
          <p:nvPr/>
        </p:nvSpPr>
        <p:spPr>
          <a:xfrm>
            <a:off x="1944688" y="1897698"/>
            <a:ext cx="1984375" cy="552450"/>
          </a:xfrm>
          <a:prstGeom prst="rect">
            <a:avLst/>
          </a:prstGeom>
          <a:gradFill rotWithShape="1">
            <a:gsLst>
              <a:gs pos="0">
                <a:srgbClr val="2C5D98">
                  <a:alpha val="100000"/>
                </a:srgbClr>
              </a:gs>
              <a:gs pos="80000">
                <a:srgbClr val="3C7BC7">
                  <a:alpha val="100000"/>
                </a:srgbClr>
              </a:gs>
              <a:gs pos="100000">
                <a:srgbClr val="3A7CCB">
                  <a:alpha val="100000"/>
                </a:srgbClr>
              </a:gs>
            </a:gsLst>
            <a:lin ang="5400000"/>
            <a:tileRect/>
          </a:gradFill>
          <a:ln w="9525" cap="flat" cmpd="sng">
            <a:solidFill>
              <a:srgbClr val="4A7EBB"/>
            </a:solidFill>
            <a:prstDash val="solid"/>
            <a:miter/>
            <a:headEnd type="none" w="med" len="med"/>
            <a:tailEnd type="none" w="med" len="med"/>
          </a:ln>
          <a:effectLst>
            <a:outerShdw dist="23000" dir="5400000" algn="ctr" rotWithShape="0">
              <a:srgbClr val="000000">
                <a:alpha val="25000"/>
              </a:srgbClr>
            </a:outerShdw>
          </a:effectLst>
        </p:spPr>
        <p:txBody>
          <a:bodyPr vert="horz" wrap="none" anchor="t">
            <a:spAutoFit/>
          </a:bodyPr>
          <a:lstStyle/>
          <a:p>
            <a:pPr lvl="0" eaLnBrk="1" hangingPunct="1"/>
            <a:r>
              <a:rPr lang="en-US" altLang="zh-CN" sz="2800" b="1" dirty="0">
                <a:solidFill>
                  <a:srgbClr val="FFFFFF"/>
                </a:solidFill>
                <a:latin typeface="Comic Sans MS" panose="030F0702030302020204" pitchFamily="2" charset="0"/>
                <a:ea typeface="宋体" panose="02010600030101010101" pitchFamily="2" charset="-122"/>
              </a:rPr>
              <a:t>3.</a:t>
            </a:r>
            <a:r>
              <a:rPr lang="zh-CN" altLang="en-US" sz="2800" b="1" dirty="0">
                <a:solidFill>
                  <a:srgbClr val="FFFFFF"/>
                </a:solidFill>
                <a:latin typeface="Comic Sans MS" panose="030F0702030302020204" pitchFamily="2" charset="0"/>
                <a:ea typeface="宋体" panose="02010600030101010101" pitchFamily="2" charset="-122"/>
              </a:rPr>
              <a:t>焦耳定律</a:t>
            </a:r>
          </a:p>
        </p:txBody>
      </p:sp>
      <p:sp>
        <p:nvSpPr>
          <p:cNvPr id="11268" name="Rectangle 10"/>
          <p:cNvSpPr/>
          <p:nvPr/>
        </p:nvSpPr>
        <p:spPr>
          <a:xfrm>
            <a:off x="1130300" y="2377440"/>
            <a:ext cx="6670040" cy="3291840"/>
          </a:xfrm>
          <a:prstGeom prst="rect">
            <a:avLst/>
          </a:prstGeom>
          <a:noFill/>
          <a:ln w="9525">
            <a:noFill/>
          </a:ln>
        </p:spPr>
        <p:txBody>
          <a:bodyPr vert="horz" wrap="square" anchor="t">
            <a:spAutoFit/>
          </a:bodyPr>
          <a:lstStyle/>
          <a:p>
            <a:pPr marL="2333625" lvl="0" indent="-2333625" eaLnBrk="1" hangingPunct="1">
              <a:lnSpc>
                <a:spcPct val="150000"/>
              </a:lnSpc>
            </a:pPr>
            <a:r>
              <a:rPr lang="zh-CN" altLang="en-US" sz="2800" b="1" dirty="0">
                <a:latin typeface="Times New Roman" panose="02020603050405020304" pitchFamily="18" charset="0"/>
                <a:ea typeface="Times New Roman" panose="02020603050405020304" pitchFamily="18" charset="0"/>
              </a:rPr>
              <a:t>　　</a:t>
            </a:r>
            <a:r>
              <a:rPr lang="zh-CN" altLang="en-US" sz="2800" b="1" dirty="0">
                <a:solidFill>
                  <a:srgbClr val="0000FF"/>
                </a:solidFill>
                <a:latin typeface="Times New Roman" panose="02020603050405020304" pitchFamily="18" charset="0"/>
                <a:ea typeface="Times New Roman" panose="02020603050405020304" pitchFamily="18" charset="0"/>
              </a:rPr>
              <a:t>电流通过导体产生的热量</a:t>
            </a:r>
          </a:p>
          <a:p>
            <a:pPr marL="2333625" lvl="0" indent="-2333625" eaLnBrk="1" hangingPunct="1">
              <a:lnSpc>
                <a:spcPct val="150000"/>
              </a:lnSpc>
            </a:pPr>
            <a:r>
              <a:rPr lang="zh-CN" altLang="en-US" sz="2800" b="1" dirty="0">
                <a:solidFill>
                  <a:srgbClr val="0000FF"/>
                </a:solidFill>
                <a:latin typeface="Times New Roman" panose="02020603050405020304" pitchFamily="18" charset="0"/>
                <a:ea typeface="Times New Roman" panose="02020603050405020304" pitchFamily="18" charset="0"/>
              </a:rPr>
              <a:t>跟电流的二次方成正比，跟导体的电阻</a:t>
            </a:r>
          </a:p>
          <a:p>
            <a:pPr marL="2333625" lvl="0" indent="-2333625" eaLnBrk="1" hangingPunct="1">
              <a:lnSpc>
                <a:spcPct val="150000"/>
              </a:lnSpc>
            </a:pPr>
            <a:r>
              <a:rPr lang="zh-CN" altLang="en-US" sz="2800" b="1" dirty="0">
                <a:solidFill>
                  <a:srgbClr val="0000FF"/>
                </a:solidFill>
                <a:latin typeface="Times New Roman" panose="02020603050405020304" pitchFamily="18" charset="0"/>
                <a:ea typeface="Times New Roman" panose="02020603050405020304" pitchFamily="18" charset="0"/>
              </a:rPr>
              <a:t>成正比，跟通电时间成正比。</a:t>
            </a:r>
          </a:p>
          <a:p>
            <a:pPr marL="2333625" lvl="0" indent="-2333625" eaLnBrk="1" hangingPunct="1">
              <a:lnSpc>
                <a:spcPct val="150000"/>
              </a:lnSpc>
            </a:pPr>
            <a:r>
              <a:rPr lang="zh-CN" altLang="en-US" sz="2800" b="1" dirty="0">
                <a:latin typeface="Times New Roman" panose="02020603050405020304" pitchFamily="18" charset="0"/>
                <a:ea typeface="Times New Roman" panose="02020603050405020304" pitchFamily="18" charset="0"/>
              </a:rPr>
              <a:t>　　</a:t>
            </a:r>
            <a:r>
              <a:rPr lang="en-US" altLang="zh-CN" sz="2800" b="1" dirty="0">
                <a:latin typeface="Times New Roman" panose="02020603050405020304" pitchFamily="18" charset="0"/>
                <a:ea typeface="Times New Roman" panose="02020603050405020304" pitchFamily="18" charset="0"/>
              </a:rPr>
              <a:t>(1)</a:t>
            </a:r>
            <a:r>
              <a:rPr lang="zh-CN" altLang="en-US" sz="2800" b="1" dirty="0">
                <a:latin typeface="Times New Roman" panose="02020603050405020304" pitchFamily="18" charset="0"/>
                <a:ea typeface="Times New Roman" panose="02020603050405020304" pitchFamily="18" charset="0"/>
              </a:rPr>
              <a:t>公式：</a:t>
            </a:r>
            <a:r>
              <a:rPr lang="en-US" altLang="x-none" sz="2800" b="1" i="1" dirty="0">
                <a:solidFill>
                  <a:schemeClr val="tx2"/>
                </a:solidFill>
                <a:latin typeface="Times New Roman" panose="02020603050405020304" pitchFamily="18" charset="0"/>
                <a:ea typeface="Times New Roman" panose="02020603050405020304" pitchFamily="18" charset="0"/>
              </a:rPr>
              <a:t>Q </a:t>
            </a:r>
            <a:r>
              <a:rPr lang="en-US" altLang="x-none" sz="2800" b="1" dirty="0">
                <a:solidFill>
                  <a:schemeClr val="tx2"/>
                </a:solidFill>
                <a:latin typeface="Times New Roman" panose="02020603050405020304" pitchFamily="18" charset="0"/>
                <a:ea typeface="Times New Roman" panose="02020603050405020304" pitchFamily="18" charset="0"/>
              </a:rPr>
              <a:t>=</a:t>
            </a:r>
            <a:r>
              <a:rPr lang="en-US" altLang="x-none" sz="2800" b="1" i="1" dirty="0">
                <a:solidFill>
                  <a:schemeClr val="tx2"/>
                </a:solidFill>
                <a:latin typeface="Times New Roman" panose="02020603050405020304" pitchFamily="18" charset="0"/>
                <a:ea typeface="Times New Roman" panose="02020603050405020304" pitchFamily="18" charset="0"/>
              </a:rPr>
              <a:t> I</a:t>
            </a:r>
            <a:r>
              <a:rPr lang="en-US" altLang="x-none" sz="2800" b="1" baseline="30000" dirty="0">
                <a:solidFill>
                  <a:schemeClr val="tx2"/>
                </a:solidFill>
                <a:latin typeface="Times New Roman" panose="02020603050405020304" pitchFamily="18" charset="0"/>
                <a:ea typeface="Times New Roman" panose="02020603050405020304" pitchFamily="18" charset="0"/>
              </a:rPr>
              <a:t>2</a:t>
            </a:r>
            <a:r>
              <a:rPr lang="en-US" altLang="x-none" sz="2800" b="1" i="1" dirty="0">
                <a:solidFill>
                  <a:schemeClr val="tx2"/>
                </a:solidFill>
                <a:latin typeface="Times New Roman" panose="02020603050405020304" pitchFamily="18" charset="0"/>
                <a:ea typeface="Times New Roman" panose="02020603050405020304" pitchFamily="18" charset="0"/>
              </a:rPr>
              <a:t>Rt </a:t>
            </a:r>
          </a:p>
          <a:p>
            <a:pPr marL="2333625" lvl="0" indent="-2333625" eaLnBrk="1" hangingPunct="1">
              <a:lnSpc>
                <a:spcPct val="150000"/>
              </a:lnSpc>
            </a:pPr>
            <a:r>
              <a:rPr lang="zh-CN" altLang="en-US" sz="2800" b="1" dirty="0">
                <a:latin typeface="Times New Roman" panose="02020603050405020304" pitchFamily="18" charset="0"/>
                <a:ea typeface="Times New Roman" panose="02020603050405020304" pitchFamily="18" charset="0"/>
              </a:rPr>
              <a:t>　　</a:t>
            </a:r>
            <a:endParaRPr lang="zh-CN" altLang="en-US" sz="2800" b="1" dirty="0">
              <a:solidFill>
                <a:srgbClr val="703DFF"/>
              </a:solidFill>
              <a:latin typeface="Times New Roman" panose="02020603050405020304" pitchFamily="18" charset="0"/>
              <a:ea typeface="Times New Roman" panose="02020603050405020304" pitchFamily="18" charset="0"/>
            </a:endParaRPr>
          </a:p>
        </p:txBody>
      </p:sp>
      <p:sp>
        <p:nvSpPr>
          <p:cNvPr id="13318" name="文本框 13317"/>
          <p:cNvSpPr txBox="1"/>
          <p:nvPr/>
        </p:nvSpPr>
        <p:spPr>
          <a:xfrm>
            <a:off x="1567815" y="5024120"/>
            <a:ext cx="7759065" cy="1066800"/>
          </a:xfrm>
          <a:prstGeom prst="rect">
            <a:avLst/>
          </a:prstGeom>
          <a:noFill/>
          <a:ln w="9525">
            <a:noFill/>
          </a:ln>
        </p:spPr>
        <p:txBody>
          <a:bodyPr vert="horz" wrap="square" anchor="t">
            <a:spAutoFit/>
          </a:bodyPr>
          <a:lstStyle/>
          <a:p>
            <a:pPr lvl="0" eaLnBrk="0" hangingPunct="0"/>
            <a:r>
              <a:rPr lang="zh-CN" altLang="en-US" sz="3200" b="1" i="1" dirty="0">
                <a:solidFill>
                  <a:srgbClr val="0000FF"/>
                </a:solidFill>
                <a:effectLst>
                  <a:outerShdw blurRad="38100" dist="38100" dir="2700000">
                    <a:srgbClr val="C0C0C0"/>
                  </a:outerShdw>
                </a:effectLst>
                <a:latin typeface="Times New Roman" panose="02020603050405020304" pitchFamily="18" charset="0"/>
                <a:ea typeface="宋体" panose="02010600030101010101" pitchFamily="2" charset="-122"/>
              </a:rPr>
              <a:t>当电能全部转化为内能时：</a:t>
            </a:r>
            <a:r>
              <a:rPr lang="en-US" altLang="x-none" sz="3200" b="1" i="1" dirty="0">
                <a:solidFill>
                  <a:srgbClr val="0000FF"/>
                </a:solidFill>
                <a:effectLst>
                  <a:outerShdw blurRad="38100" dist="38100" dir="2700000">
                    <a:srgbClr val="C0C0C0"/>
                  </a:outerShdw>
                </a:effectLst>
                <a:latin typeface="Times New Roman" panose="02020603050405020304" pitchFamily="18" charset="0"/>
                <a:ea typeface="Times New Roman" panose="02020603050405020304" pitchFamily="18" charset="0"/>
              </a:rPr>
              <a:t>Q = W = Pt = UIt = (U</a:t>
            </a:r>
            <a:r>
              <a:rPr lang="en-US" altLang="x-none" sz="3200" b="1" i="1" baseline="30000" dirty="0">
                <a:solidFill>
                  <a:srgbClr val="0000FF"/>
                </a:solidFill>
                <a:effectLst>
                  <a:outerShdw blurRad="38100" dist="38100" dir="2700000">
                    <a:srgbClr val="C0C0C0"/>
                  </a:outerShdw>
                </a:effectLst>
                <a:uFillTx/>
                <a:latin typeface="Times New Roman" panose="02020603050405020304" pitchFamily="18" charset="0"/>
                <a:ea typeface="Times New Roman" panose="02020603050405020304" pitchFamily="18" charset="0"/>
              </a:rPr>
              <a:t>2</a:t>
            </a:r>
            <a:r>
              <a:rPr lang="en-US" altLang="x-none" sz="3200" b="1" i="1" dirty="0">
                <a:solidFill>
                  <a:srgbClr val="0000FF"/>
                </a:solidFill>
                <a:effectLst>
                  <a:outerShdw blurRad="38100" dist="38100" dir="2700000">
                    <a:srgbClr val="C0C0C0"/>
                  </a:outerShdw>
                </a:effectLst>
                <a:latin typeface="Times New Roman" panose="02020603050405020304" pitchFamily="18" charset="0"/>
                <a:ea typeface="Times New Roman" panose="02020603050405020304" pitchFamily="18" charset="0"/>
              </a:rPr>
              <a:t>/R)t = I</a:t>
            </a:r>
            <a:r>
              <a:rPr lang="en-US" altLang="x-none" sz="3200" b="1" i="1" baseline="30000" dirty="0">
                <a:solidFill>
                  <a:srgbClr val="0000FF"/>
                </a:solidFill>
                <a:effectLst>
                  <a:outerShdw blurRad="38100" dist="38100" dir="2700000">
                    <a:srgbClr val="C0C0C0"/>
                  </a:outerShdw>
                </a:effectLst>
                <a:latin typeface="Times New Roman" panose="02020603050405020304" pitchFamily="18" charset="0"/>
                <a:ea typeface="Times New Roman" panose="02020603050405020304" pitchFamily="18" charset="0"/>
              </a:rPr>
              <a:t>2</a:t>
            </a:r>
            <a:r>
              <a:rPr lang="en-US" altLang="x-none" sz="3200" b="1" i="1" dirty="0">
                <a:solidFill>
                  <a:srgbClr val="0000FF"/>
                </a:solidFill>
                <a:effectLst>
                  <a:outerShdw blurRad="38100" dist="38100" dir="2700000">
                    <a:srgbClr val="C0C0C0"/>
                  </a:outerShdw>
                </a:effectLst>
                <a:latin typeface="Times New Roman" panose="02020603050405020304" pitchFamily="18" charset="0"/>
                <a:ea typeface="Times New Roman" panose="02020603050405020304" pitchFamily="18" charset="0"/>
              </a:rPr>
              <a:t>Rt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76"/>
                                        </p:tgtEl>
                                        <p:attrNameLst>
                                          <p:attrName>style.visibility</p:attrName>
                                        </p:attrNameLst>
                                      </p:cBhvr>
                                      <p:to>
                                        <p:strVal val="visible"/>
                                      </p:to>
                                    </p:se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11269"/>
                                        </p:tgtEl>
                                        <p:attrNameLst>
                                          <p:attrName>style.visibility</p:attrName>
                                        </p:attrNameLst>
                                      </p:cBhvr>
                                      <p:to>
                                        <p:strVal val="visible"/>
                                      </p:to>
                                    </p:set>
                                    <p:animEffect transition="in" filter="blinds(horizontal)">
                                      <p:cBhvr>
                                        <p:cTn id="11" dur="500"/>
                                        <p:tgtEl>
                                          <p:spTgt spid="11269"/>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11268">
                                            <p:txEl>
                                              <p:charRg st="0" end="19"/>
                                            </p:txEl>
                                          </p:spTgt>
                                        </p:tgtEl>
                                        <p:attrNameLst>
                                          <p:attrName>style.visibility</p:attrName>
                                        </p:attrNameLst>
                                      </p:cBhvr>
                                      <p:to>
                                        <p:strVal val="visible"/>
                                      </p:to>
                                    </p:set>
                                    <p:anim calcmode="lin" valueType="num">
                                      <p:cBhvr>
                                        <p:cTn id="16" dur="500" fill="hold"/>
                                        <p:tgtEl>
                                          <p:spTgt spid="11268">
                                            <p:txEl>
                                              <p:charRg st="0" end="19"/>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1268">
                                            <p:txEl>
                                              <p:charRg st="0" end="19"/>
                                            </p:txEl>
                                          </p:spTgt>
                                        </p:tgtEl>
                                        <p:attrNameLst>
                                          <p:attrName>ppt_y</p:attrName>
                                        </p:attrNameLst>
                                      </p:cBhvr>
                                      <p:tavLst>
                                        <p:tav tm="0">
                                          <p:val>
                                            <p:strVal val="#ppt_y"/>
                                          </p:val>
                                        </p:tav>
                                        <p:tav tm="100000">
                                          <p:val>
                                            <p:strVal val="#ppt_y"/>
                                          </p:val>
                                        </p:tav>
                                      </p:tavLst>
                                    </p:anim>
                                    <p:anim calcmode="lin" valueType="num">
                                      <p:cBhvr>
                                        <p:cTn id="18" dur="500" fill="hold"/>
                                        <p:tgtEl>
                                          <p:spTgt spid="11268">
                                            <p:txEl>
                                              <p:charRg st="0" end="19"/>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1268">
                                            <p:txEl>
                                              <p:charRg st="0" end="19"/>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p:tgtEl>
                                          <p:spTgt spid="11268">
                                            <p:txEl>
                                              <p:charRg st="0" end="19"/>
                                            </p:txEl>
                                          </p:spTgt>
                                        </p:tgtEl>
                                      </p:cBhvr>
                                    </p:animEffect>
                                  </p:childTnLst>
                                  <p:subTnLst>
                                    <p:audio>
                                      <p:cMediaNode>
                                        <p:cTn display="0" masterRel="sameClick">
                                          <p:stCondLst>
                                            <p:cond evt="begin" delay="0">
                                              <p:tn val="14"/>
                                            </p:cond>
                                          </p:stCondLst>
                                          <p:endCondLst>
                                            <p:cond evt="onStopAudio" delay="0">
                                              <p:tgtEl>
                                                <p:sldTgt/>
                                              </p:tgtEl>
                                            </p:cond>
                                          </p:endCondLst>
                                        </p:cTn>
                                        <p:tgtEl>
                                          <p:sndTgt r:embed="rId3" name="type.wav"/>
                                        </p:tgtEl>
                                      </p:cMediaNode>
                                    </p:audio>
                                  </p:subTnLst>
                                </p:cTn>
                              </p:par>
                              <p:par>
                                <p:cTn id="21" presetID="41" presetClass="entr" presetSubtype="0" fill="hold" nodeType="withEffect">
                                  <p:stCondLst>
                                    <p:cond delay="0"/>
                                  </p:stCondLst>
                                  <p:iterate type="lt">
                                    <p:tmPct val="10000"/>
                                  </p:iterate>
                                  <p:childTnLst>
                                    <p:set>
                                      <p:cBhvr>
                                        <p:cTn id="22" dur="1" fill="hold">
                                          <p:stCondLst>
                                            <p:cond delay="0"/>
                                          </p:stCondLst>
                                        </p:cTn>
                                        <p:tgtEl>
                                          <p:spTgt spid="11268">
                                            <p:txEl>
                                              <p:charRg st="19" end="37"/>
                                            </p:txEl>
                                          </p:spTgt>
                                        </p:tgtEl>
                                        <p:attrNameLst>
                                          <p:attrName>style.visibility</p:attrName>
                                        </p:attrNameLst>
                                      </p:cBhvr>
                                      <p:to>
                                        <p:strVal val="visible"/>
                                      </p:to>
                                    </p:set>
                                    <p:anim calcmode="lin" valueType="num">
                                      <p:cBhvr>
                                        <p:cTn id="23" dur="500" fill="hold"/>
                                        <p:tgtEl>
                                          <p:spTgt spid="11268">
                                            <p:txEl>
                                              <p:charRg st="19" end="37"/>
                                            </p:txEl>
                                          </p:spTgt>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1268">
                                            <p:txEl>
                                              <p:charRg st="19" end="37"/>
                                            </p:txEl>
                                          </p:spTgt>
                                        </p:tgtEl>
                                        <p:attrNameLst>
                                          <p:attrName>ppt_y</p:attrName>
                                        </p:attrNameLst>
                                      </p:cBhvr>
                                      <p:tavLst>
                                        <p:tav tm="0">
                                          <p:val>
                                            <p:strVal val="#ppt_y"/>
                                          </p:val>
                                        </p:tav>
                                        <p:tav tm="100000">
                                          <p:val>
                                            <p:strVal val="#ppt_y"/>
                                          </p:val>
                                        </p:tav>
                                      </p:tavLst>
                                    </p:anim>
                                    <p:anim calcmode="lin" valueType="num">
                                      <p:cBhvr>
                                        <p:cTn id="25" dur="500" fill="hold"/>
                                        <p:tgtEl>
                                          <p:spTgt spid="11268">
                                            <p:txEl>
                                              <p:charRg st="19" end="37"/>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1268">
                                            <p:txEl>
                                              <p:charRg st="19" end="37"/>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p:tgtEl>
                                          <p:spTgt spid="11268">
                                            <p:txEl>
                                              <p:charRg st="19" end="37"/>
                                            </p:txEl>
                                          </p:spTgt>
                                        </p:tgtEl>
                                      </p:cBhvr>
                                    </p:animEffect>
                                  </p:childTnLst>
                                  <p:subTnLst>
                                    <p:audio>
                                      <p:cMediaNode>
                                        <p:cTn display="0" masterRel="sameClick">
                                          <p:stCondLst>
                                            <p:cond evt="begin" delay="0">
                                              <p:tn val="21"/>
                                            </p:cond>
                                          </p:stCondLst>
                                          <p:endCondLst>
                                            <p:cond evt="onStopAudio" delay="0">
                                              <p:tgtEl>
                                                <p:sldTgt/>
                                              </p:tgtEl>
                                            </p:cond>
                                          </p:endCondLst>
                                        </p:cTn>
                                        <p:tgtEl>
                                          <p:sndTgt r:embed="rId3" name="type.wav"/>
                                        </p:tgtEl>
                                      </p:cMediaNode>
                                    </p:audio>
                                  </p:subTnLst>
                                </p:cTn>
                              </p:par>
                              <p:par>
                                <p:cTn id="28" presetID="41" presetClass="entr" presetSubtype="0" fill="hold" nodeType="withEffect">
                                  <p:stCondLst>
                                    <p:cond delay="0"/>
                                  </p:stCondLst>
                                  <p:iterate type="lt">
                                    <p:tmPct val="10000"/>
                                  </p:iterate>
                                  <p:childTnLst>
                                    <p:set>
                                      <p:cBhvr>
                                        <p:cTn id="29" dur="1" fill="hold">
                                          <p:stCondLst>
                                            <p:cond delay="0"/>
                                          </p:stCondLst>
                                        </p:cTn>
                                        <p:tgtEl>
                                          <p:spTgt spid="11268">
                                            <p:txEl>
                                              <p:charRg st="37" end="51"/>
                                            </p:txEl>
                                          </p:spTgt>
                                        </p:tgtEl>
                                        <p:attrNameLst>
                                          <p:attrName>style.visibility</p:attrName>
                                        </p:attrNameLst>
                                      </p:cBhvr>
                                      <p:to>
                                        <p:strVal val="visible"/>
                                      </p:to>
                                    </p:set>
                                    <p:anim calcmode="lin" valueType="num">
                                      <p:cBhvr>
                                        <p:cTn id="30" dur="500" fill="hold"/>
                                        <p:tgtEl>
                                          <p:spTgt spid="11268">
                                            <p:txEl>
                                              <p:charRg st="37" end="51"/>
                                            </p:txEl>
                                          </p:spTgt>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11268">
                                            <p:txEl>
                                              <p:charRg st="37" end="51"/>
                                            </p:txEl>
                                          </p:spTgt>
                                        </p:tgtEl>
                                        <p:attrNameLst>
                                          <p:attrName>ppt_y</p:attrName>
                                        </p:attrNameLst>
                                      </p:cBhvr>
                                      <p:tavLst>
                                        <p:tav tm="0">
                                          <p:val>
                                            <p:strVal val="#ppt_y"/>
                                          </p:val>
                                        </p:tav>
                                        <p:tav tm="100000">
                                          <p:val>
                                            <p:strVal val="#ppt_y"/>
                                          </p:val>
                                        </p:tav>
                                      </p:tavLst>
                                    </p:anim>
                                    <p:anim calcmode="lin" valueType="num">
                                      <p:cBhvr>
                                        <p:cTn id="32" dur="500" fill="hold"/>
                                        <p:tgtEl>
                                          <p:spTgt spid="11268">
                                            <p:txEl>
                                              <p:charRg st="37" end="5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11268">
                                            <p:txEl>
                                              <p:charRg st="37" end="5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p:tgtEl>
                                          <p:spTgt spid="11268">
                                            <p:txEl>
                                              <p:charRg st="37" end="51"/>
                                            </p:txEl>
                                          </p:spTgt>
                                        </p:tgtEl>
                                      </p:cBhvr>
                                    </p:animEffect>
                                  </p:childTnLst>
                                  <p:subTnLst>
                                    <p:audio>
                                      <p:cMediaNode>
                                        <p:cTn display="0" masterRel="sameClick">
                                          <p:stCondLst>
                                            <p:cond evt="begin" delay="0">
                                              <p:tn val="28"/>
                                            </p:cond>
                                          </p:stCondLst>
                                          <p:endCondLst>
                                            <p:cond evt="onStopAudio" delay="0">
                                              <p:tgtEl>
                                                <p:sldTgt/>
                                              </p:tgtEl>
                                            </p:cond>
                                          </p:endCondLst>
                                        </p:cTn>
                                        <p:tgtEl>
                                          <p:sndTgt r:embed="rId3" name="type.wav"/>
                                        </p:tgtEl>
                                      </p:cMediaNode>
                                    </p:audio>
                                  </p:sub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1268">
                                            <p:txEl>
                                              <p:pRg st="0" end="0"/>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268">
                                            <p:txEl>
                                              <p:pRg st="1" end="1"/>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1268">
                                            <p:txEl>
                                              <p:pRg st="2" end="2"/>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1268">
                                            <p:txEl>
                                              <p:pRg st="3" end="3"/>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1268">
                                            <p:txEl>
                                              <p:pRg st="4" end="4"/>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3" presetClass="entr" presetSubtype="10" fill="hold" grpId="0" nodeType="clickEffect">
                                  <p:stCondLst>
                                    <p:cond delay="0"/>
                                  </p:stCondLst>
                                  <p:childTnLst>
                                    <p:set>
                                      <p:cBhvr>
                                        <p:cTn id="58" dur="1" fill="hold">
                                          <p:stCondLst>
                                            <p:cond delay="0"/>
                                          </p:stCondLst>
                                        </p:cTn>
                                        <p:tgtEl>
                                          <p:spTgt spid="13318"/>
                                        </p:tgtEl>
                                        <p:attrNameLst>
                                          <p:attrName>style.visibility</p:attrName>
                                        </p:attrNameLst>
                                      </p:cBhvr>
                                      <p:to>
                                        <p:strVal val="visible"/>
                                      </p:to>
                                    </p:set>
                                    <p:animEffect transition="in" filter="blinds(horizontal)">
                                      <p:cBhvr>
                                        <p:cTn id="59" dur="500"/>
                                        <p:tgtEl>
                                          <p:spTgt spid="133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76" grpId="0" bldLvl="0" animBg="1"/>
      <p:bldP spid="11269" grpId="0" animBg="1"/>
      <p:bldP spid="11268" grpId="0" uiExpand="1" build="p"/>
      <p:bldP spid="1331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p:nvPr/>
        </p:nvSpPr>
        <p:spPr>
          <a:xfrm>
            <a:off x="876300" y="446405"/>
            <a:ext cx="6261735" cy="603250"/>
          </a:xfrm>
          <a:prstGeom prst="rect">
            <a:avLst/>
          </a:prstGeom>
          <a:noFill/>
          <a:ln w="9525">
            <a:noFill/>
          </a:ln>
        </p:spPr>
        <p:txBody>
          <a:bodyPr vert="horz" wrap="square" anchor="t">
            <a:spAutoFit/>
          </a:bodyPr>
          <a:lstStyle/>
          <a:p>
            <a:pPr lvl="0" eaLnBrk="1" hangingPunct="1">
              <a:lnSpc>
                <a:spcPct val="120000"/>
              </a:lnSpc>
            </a:pPr>
            <a:r>
              <a:rPr lang="zh-CN" altLang="en-US" sz="2800" b="1" dirty="0">
                <a:latin typeface="Times New Roman" panose="02020603050405020304" pitchFamily="18" charset="0"/>
                <a:ea typeface="Times New Roman" panose="02020603050405020304" pitchFamily="18" charset="0"/>
              </a:rPr>
              <a:t>　　</a:t>
            </a:r>
            <a:r>
              <a:rPr lang="en-US" altLang="zh-CN" sz="2800" b="1" dirty="0">
                <a:latin typeface="Times New Roman" panose="02020603050405020304" pitchFamily="18" charset="0"/>
                <a:ea typeface="Times New Roman" panose="02020603050405020304" pitchFamily="18" charset="0"/>
              </a:rPr>
              <a:t>(2)</a:t>
            </a:r>
            <a:r>
              <a:rPr lang="zh-CN" altLang="en-US" sz="2800" b="1" dirty="0">
                <a:latin typeface="Times New Roman" panose="02020603050405020304" pitchFamily="18" charset="0"/>
                <a:ea typeface="宋体" panose="02010600030101010101" pitchFamily="2" charset="-122"/>
              </a:rPr>
              <a:t>串、并联电路的电热分配规律</a:t>
            </a:r>
          </a:p>
        </p:txBody>
      </p:sp>
      <p:sp>
        <p:nvSpPr>
          <p:cNvPr id="7170" name="Rectangle 2"/>
          <p:cNvSpPr/>
          <p:nvPr/>
        </p:nvSpPr>
        <p:spPr>
          <a:xfrm>
            <a:off x="1166495" y="1236345"/>
            <a:ext cx="10412730" cy="1115060"/>
          </a:xfrm>
          <a:prstGeom prst="rect">
            <a:avLst/>
          </a:prstGeom>
          <a:noFill/>
          <a:ln w="9525">
            <a:noFill/>
          </a:ln>
        </p:spPr>
        <p:txBody>
          <a:bodyPr vert="horz" wrap="square" anchor="t">
            <a:spAutoFit/>
          </a:bodyPr>
          <a:lstStyle/>
          <a:p>
            <a:pPr lvl="0" eaLnBrk="1" hangingPunct="1">
              <a:lnSpc>
                <a:spcPct val="120000"/>
              </a:lnSpc>
              <a:spcAft>
                <a:spcPct val="30000"/>
              </a:spcAft>
            </a:pPr>
            <a:r>
              <a:rPr lang="zh-CN" altLang="en-US" sz="2800" b="1" dirty="0">
                <a:latin typeface="Times New Roman" panose="02020603050405020304" pitchFamily="18" charset="0"/>
                <a:ea typeface="Times New Roman" panose="02020603050405020304" pitchFamily="18" charset="0"/>
              </a:rPr>
              <a:t>　①在串联电路中，电流通过各电阻产生的热量与其阻值成正比：即</a:t>
            </a:r>
            <a:r>
              <a:rPr lang="en-US" altLang="zh-CN" sz="2800" b="1" dirty="0">
                <a:latin typeface="Times New Roman" panose="02020603050405020304" pitchFamily="18" charset="0"/>
                <a:ea typeface="Times New Roman" panose="02020603050405020304" pitchFamily="18" charset="0"/>
              </a:rPr>
              <a:t>Q</a:t>
            </a:r>
            <a:r>
              <a:rPr lang="en-US" altLang="zh-CN" sz="2800" b="1" baseline="-25000" dirty="0">
                <a:solidFill>
                  <a:schemeClr val="tx1"/>
                </a:solidFill>
                <a:uFillTx/>
                <a:latin typeface="Times New Roman" panose="02020603050405020304" pitchFamily="18" charset="0"/>
                <a:ea typeface="Times New Roman" panose="02020603050405020304" pitchFamily="18" charset="0"/>
              </a:rPr>
              <a:t>1</a:t>
            </a:r>
            <a:r>
              <a:rPr lang="zh-CN" altLang="en-US" sz="2800" b="1" dirty="0">
                <a:latin typeface="Times New Roman" panose="02020603050405020304" pitchFamily="18" charset="0"/>
                <a:ea typeface="宋体" panose="02010600030101010101" pitchFamily="2" charset="-122"/>
              </a:rPr>
              <a:t>：</a:t>
            </a:r>
            <a:r>
              <a:rPr lang="en-US" altLang="zh-CN" sz="2800" b="1" dirty="0">
                <a:latin typeface="Times New Roman" panose="02020603050405020304" pitchFamily="18" charset="0"/>
                <a:ea typeface="宋体" panose="02010600030101010101" pitchFamily="2" charset="-122"/>
              </a:rPr>
              <a:t>Q</a:t>
            </a:r>
            <a:r>
              <a:rPr lang="en-US" altLang="zh-CN" sz="2800" b="1" baseline="-25000" dirty="0">
                <a:solidFill>
                  <a:schemeClr val="tx1"/>
                </a:solidFill>
                <a:uFillTx/>
                <a:latin typeface="Times New Roman" panose="02020603050405020304" pitchFamily="18" charset="0"/>
                <a:ea typeface="宋体" panose="02010600030101010101" pitchFamily="2" charset="-122"/>
              </a:rPr>
              <a:t>2</a:t>
            </a:r>
            <a:r>
              <a:rPr lang="en-US" altLang="zh-CN" sz="2800" b="1" dirty="0">
                <a:latin typeface="Times New Roman" panose="02020603050405020304" pitchFamily="18" charset="0"/>
                <a:ea typeface="宋体" panose="02010600030101010101" pitchFamily="2" charset="-122"/>
              </a:rPr>
              <a:t>=R</a:t>
            </a:r>
            <a:r>
              <a:rPr lang="en-US" altLang="zh-CN" sz="2800" b="1" baseline="-25000" dirty="0">
                <a:solidFill>
                  <a:schemeClr val="tx1"/>
                </a:solidFill>
                <a:uFillTx/>
                <a:latin typeface="Times New Roman" panose="02020603050405020304" pitchFamily="18" charset="0"/>
                <a:ea typeface="宋体" panose="02010600030101010101" pitchFamily="2" charset="-122"/>
              </a:rPr>
              <a:t>1</a:t>
            </a:r>
            <a:r>
              <a:rPr lang="zh-CN" altLang="en-US" sz="2800" b="1" dirty="0">
                <a:latin typeface="Times New Roman" panose="02020603050405020304" pitchFamily="18" charset="0"/>
                <a:ea typeface="宋体" panose="02010600030101010101" pitchFamily="2" charset="-122"/>
              </a:rPr>
              <a:t>：</a:t>
            </a:r>
            <a:r>
              <a:rPr lang="en-US" altLang="zh-CN" sz="2800" b="1" dirty="0">
                <a:latin typeface="Times New Roman" panose="02020603050405020304" pitchFamily="18" charset="0"/>
                <a:ea typeface="宋体" panose="02010600030101010101" pitchFamily="2" charset="-122"/>
              </a:rPr>
              <a:t>R</a:t>
            </a:r>
            <a:r>
              <a:rPr lang="en-US" altLang="zh-CN" sz="2800" b="1" baseline="-25000" dirty="0">
                <a:solidFill>
                  <a:schemeClr val="tx1"/>
                </a:solidFill>
                <a:uFillTx/>
                <a:latin typeface="Times New Roman" panose="02020603050405020304" pitchFamily="18" charset="0"/>
                <a:ea typeface="宋体" panose="02010600030101010101" pitchFamily="2" charset="-122"/>
              </a:rPr>
              <a:t>2</a:t>
            </a:r>
            <a:r>
              <a:rPr lang="en-US" altLang="zh-CN" sz="2800" b="1" dirty="0">
                <a:latin typeface="Times New Roman" panose="02020603050405020304" pitchFamily="18" charset="0"/>
                <a:ea typeface="宋体" panose="02010600030101010101" pitchFamily="2" charset="-122"/>
              </a:rPr>
              <a:t>.</a:t>
            </a:r>
            <a:r>
              <a:rPr lang="zh-CN" altLang="en-US" sz="2800" b="1" dirty="0">
                <a:latin typeface="Times New Roman" panose="02020603050405020304" pitchFamily="18" charset="0"/>
                <a:ea typeface="宋体" panose="02010600030101010101" pitchFamily="2" charset="-122"/>
              </a:rPr>
              <a:t>    </a:t>
            </a:r>
            <a:endParaRPr lang="en-US" altLang="zh-CN" sz="2800" b="1" dirty="0">
              <a:latin typeface="Times New Roman" panose="02020603050405020304" pitchFamily="18" charset="0"/>
              <a:ea typeface="宋体" panose="02010600030101010101" pitchFamily="2" charset="-122"/>
            </a:endParaRPr>
          </a:p>
        </p:txBody>
      </p:sp>
      <p:sp>
        <p:nvSpPr>
          <p:cNvPr id="2" name="Rectangle 2"/>
          <p:cNvSpPr/>
          <p:nvPr/>
        </p:nvSpPr>
        <p:spPr>
          <a:xfrm>
            <a:off x="1076325" y="2493645"/>
            <a:ext cx="10412730" cy="1115060"/>
          </a:xfrm>
          <a:prstGeom prst="rect">
            <a:avLst/>
          </a:prstGeom>
          <a:noFill/>
          <a:ln w="9525">
            <a:noFill/>
          </a:ln>
        </p:spPr>
        <p:txBody>
          <a:bodyPr vert="horz" wrap="square" anchor="t">
            <a:spAutoFit/>
          </a:bodyPr>
          <a:lstStyle/>
          <a:p>
            <a:pPr lvl="0" eaLnBrk="1" hangingPunct="1">
              <a:lnSpc>
                <a:spcPct val="120000"/>
              </a:lnSpc>
              <a:spcAft>
                <a:spcPct val="30000"/>
              </a:spcAft>
            </a:pPr>
            <a:r>
              <a:rPr lang="zh-CN" altLang="en-US" sz="2800" b="1" dirty="0">
                <a:latin typeface="Times New Roman" panose="02020603050405020304" pitchFamily="18" charset="0"/>
                <a:ea typeface="Times New Roman" panose="02020603050405020304" pitchFamily="18" charset="0"/>
              </a:rPr>
              <a:t>　 ②在并联电路中，电流通过各电阻产生的热量与其阻值成反比：即</a:t>
            </a:r>
            <a:r>
              <a:rPr lang="en-US" altLang="zh-CN" sz="2800" b="1" dirty="0">
                <a:latin typeface="Times New Roman" panose="02020603050405020304" pitchFamily="18" charset="0"/>
                <a:ea typeface="Times New Roman" panose="02020603050405020304" pitchFamily="18" charset="0"/>
              </a:rPr>
              <a:t>Q</a:t>
            </a:r>
            <a:r>
              <a:rPr lang="en-US" altLang="zh-CN" sz="2800" b="1" baseline="-25000" dirty="0">
                <a:solidFill>
                  <a:schemeClr val="tx1"/>
                </a:solidFill>
                <a:uFillTx/>
                <a:latin typeface="Times New Roman" panose="02020603050405020304" pitchFamily="18" charset="0"/>
                <a:ea typeface="Times New Roman" panose="02020603050405020304" pitchFamily="18" charset="0"/>
              </a:rPr>
              <a:t>1</a:t>
            </a:r>
            <a:r>
              <a:rPr lang="zh-CN" altLang="en-US" sz="2800" b="1" dirty="0">
                <a:latin typeface="Times New Roman" panose="02020603050405020304" pitchFamily="18" charset="0"/>
                <a:ea typeface="宋体" panose="02010600030101010101" pitchFamily="2" charset="-122"/>
              </a:rPr>
              <a:t>：</a:t>
            </a:r>
            <a:r>
              <a:rPr lang="en-US" altLang="zh-CN" sz="2800" b="1" dirty="0">
                <a:latin typeface="Times New Roman" panose="02020603050405020304" pitchFamily="18" charset="0"/>
                <a:ea typeface="宋体" panose="02010600030101010101" pitchFamily="2" charset="-122"/>
              </a:rPr>
              <a:t>Q</a:t>
            </a:r>
            <a:r>
              <a:rPr lang="en-US" altLang="zh-CN" sz="2800" b="1" baseline="-25000" dirty="0">
                <a:solidFill>
                  <a:schemeClr val="tx1"/>
                </a:solidFill>
                <a:uFillTx/>
                <a:latin typeface="Times New Roman" panose="02020603050405020304" pitchFamily="18" charset="0"/>
                <a:ea typeface="宋体" panose="02010600030101010101" pitchFamily="2" charset="-122"/>
              </a:rPr>
              <a:t>2</a:t>
            </a:r>
            <a:r>
              <a:rPr lang="en-US" altLang="zh-CN" sz="2800" b="1" dirty="0">
                <a:latin typeface="Times New Roman" panose="02020603050405020304" pitchFamily="18" charset="0"/>
                <a:ea typeface="宋体" panose="02010600030101010101" pitchFamily="2" charset="-122"/>
              </a:rPr>
              <a:t>=R</a:t>
            </a:r>
            <a:r>
              <a:rPr lang="en-US" altLang="zh-CN" sz="2800" b="1" baseline="-25000" dirty="0">
                <a:solidFill>
                  <a:schemeClr val="tx1"/>
                </a:solidFill>
                <a:uFillTx/>
                <a:latin typeface="Times New Roman" panose="02020603050405020304" pitchFamily="18" charset="0"/>
                <a:ea typeface="宋体" panose="02010600030101010101" pitchFamily="2" charset="-122"/>
              </a:rPr>
              <a:t>2</a:t>
            </a:r>
            <a:r>
              <a:rPr lang="zh-CN" altLang="en-US" sz="2800" b="1" dirty="0">
                <a:latin typeface="Times New Roman" panose="02020603050405020304" pitchFamily="18" charset="0"/>
                <a:ea typeface="宋体" panose="02010600030101010101" pitchFamily="2" charset="-122"/>
              </a:rPr>
              <a:t>：</a:t>
            </a:r>
            <a:r>
              <a:rPr lang="en-US" altLang="zh-CN" sz="2800" b="1" dirty="0">
                <a:latin typeface="Times New Roman" panose="02020603050405020304" pitchFamily="18" charset="0"/>
                <a:ea typeface="宋体" panose="02010600030101010101" pitchFamily="2" charset="-122"/>
              </a:rPr>
              <a:t>R</a:t>
            </a:r>
            <a:r>
              <a:rPr lang="en-US" altLang="zh-CN" sz="2800" b="1" baseline="-25000" dirty="0">
                <a:solidFill>
                  <a:schemeClr val="tx1"/>
                </a:solidFill>
                <a:uFillTx/>
                <a:latin typeface="Times New Roman" panose="02020603050405020304" pitchFamily="18" charset="0"/>
                <a:ea typeface="宋体" panose="02010600030101010101" pitchFamily="2" charset="-122"/>
              </a:rPr>
              <a:t>1</a:t>
            </a:r>
            <a:r>
              <a:rPr lang="en-US" altLang="zh-CN" sz="2800" b="1" dirty="0">
                <a:latin typeface="Times New Roman" panose="02020603050405020304" pitchFamily="18" charset="0"/>
                <a:ea typeface="宋体" panose="02010600030101010101" pitchFamily="2" charset="-122"/>
              </a:rPr>
              <a:t>.</a:t>
            </a:r>
            <a:r>
              <a:rPr lang="zh-CN" altLang="en-US" sz="2800" b="1" dirty="0">
                <a:latin typeface="Times New Roman" panose="02020603050405020304" pitchFamily="18" charset="0"/>
                <a:ea typeface="宋体" panose="02010600030101010101" pitchFamily="2" charset="-122"/>
              </a:rPr>
              <a:t>    </a:t>
            </a:r>
            <a:endParaRPr lang="en-US" altLang="zh-CN" sz="2800" b="1" dirty="0">
              <a:latin typeface="Times New Roman" panose="02020603050405020304" pitchFamily="18" charset="0"/>
              <a:ea typeface="宋体" panose="02010600030101010101" pitchFamily="2" charset="-122"/>
            </a:endParaRPr>
          </a:p>
        </p:txBody>
      </p:sp>
      <p:sp>
        <p:nvSpPr>
          <p:cNvPr id="15368" name="矩形 4"/>
          <p:cNvSpPr/>
          <p:nvPr/>
        </p:nvSpPr>
        <p:spPr>
          <a:xfrm>
            <a:off x="1336040" y="3808095"/>
            <a:ext cx="4486910" cy="552450"/>
          </a:xfrm>
          <a:prstGeom prst="rect">
            <a:avLst/>
          </a:prstGeom>
          <a:gradFill rotWithShape="1">
            <a:gsLst>
              <a:gs pos="0">
                <a:srgbClr val="2C5D98">
                  <a:alpha val="100000"/>
                </a:srgbClr>
              </a:gs>
              <a:gs pos="80000">
                <a:srgbClr val="3C7BC7">
                  <a:alpha val="100000"/>
                </a:srgbClr>
              </a:gs>
              <a:gs pos="100000">
                <a:srgbClr val="3A7CCB">
                  <a:alpha val="100000"/>
                </a:srgbClr>
              </a:gs>
            </a:gsLst>
            <a:lin ang="5400000"/>
            <a:tileRect/>
          </a:gradFill>
          <a:ln w="9525" cap="flat" cmpd="sng">
            <a:solidFill>
              <a:srgbClr val="4A7EBB"/>
            </a:solidFill>
            <a:prstDash val="solid"/>
            <a:miter/>
            <a:headEnd type="none" w="med" len="med"/>
            <a:tailEnd type="none" w="med" len="med"/>
          </a:ln>
          <a:effectLst>
            <a:outerShdw dist="23000" dir="5400000" algn="ctr" rotWithShape="0">
              <a:srgbClr val="000000">
                <a:alpha val="25000"/>
              </a:srgbClr>
            </a:outerShdw>
          </a:effectLst>
        </p:spPr>
        <p:txBody>
          <a:bodyPr vert="horz" wrap="none" anchor="t">
            <a:spAutoFit/>
          </a:bodyPr>
          <a:lstStyle/>
          <a:p>
            <a:pPr lvl="0" eaLnBrk="1" hangingPunct="1"/>
            <a:r>
              <a:rPr lang="en-US" altLang="zh-CN" sz="2800" b="1" dirty="0">
                <a:solidFill>
                  <a:srgbClr val="FFFFFF"/>
                </a:solidFill>
                <a:latin typeface="Comic Sans MS" panose="030F0702030302020204" pitchFamily="2" charset="0"/>
                <a:ea typeface="宋体" panose="02010600030101010101" pitchFamily="2" charset="-122"/>
              </a:rPr>
              <a:t>4.</a:t>
            </a:r>
            <a:r>
              <a:rPr lang="zh-CN" altLang="en-US" sz="2800" b="1" dirty="0">
                <a:solidFill>
                  <a:srgbClr val="FFFFFF"/>
                </a:solidFill>
                <a:latin typeface="Comic Sans MS" panose="030F0702030302020204" pitchFamily="2" charset="0"/>
                <a:ea typeface="宋体" panose="02010600030101010101" pitchFamily="2" charset="-122"/>
              </a:rPr>
              <a:t>电流热效应的利用和防止</a:t>
            </a:r>
          </a:p>
        </p:txBody>
      </p:sp>
      <p:sp>
        <p:nvSpPr>
          <p:cNvPr id="15363" name="Rectangle 5"/>
          <p:cNvSpPr/>
          <p:nvPr/>
        </p:nvSpPr>
        <p:spPr>
          <a:xfrm>
            <a:off x="1268095" y="4645660"/>
            <a:ext cx="8406130" cy="944880"/>
          </a:xfrm>
          <a:prstGeom prst="rect">
            <a:avLst/>
          </a:prstGeom>
          <a:noFill/>
          <a:ln w="9525">
            <a:noFill/>
          </a:ln>
        </p:spPr>
        <p:txBody>
          <a:bodyPr vert="horz" wrap="square" anchor="t">
            <a:spAutoFit/>
          </a:bodyPr>
          <a:lstStyle/>
          <a:p>
            <a:pPr lvl="0" eaLnBrk="1" hangingPunct="1"/>
            <a:r>
              <a:rPr lang="en-US" altLang="zh-CN" sz="2800" b="1" dirty="0">
                <a:latin typeface="Times New Roman" panose="02020603050405020304" pitchFamily="18" charset="0"/>
                <a:ea typeface="宋体" panose="02010600030101010101" pitchFamily="2" charset="-122"/>
              </a:rPr>
              <a:t>(1)</a:t>
            </a:r>
            <a:r>
              <a:rPr lang="zh-CN" altLang="en-US" sz="2800" b="1" dirty="0">
                <a:latin typeface="Times New Roman" panose="02020603050405020304" pitchFamily="18" charset="0"/>
                <a:ea typeface="宋体" panose="02010600030101010101" pitchFamily="2" charset="-122"/>
              </a:rPr>
              <a:t>利用</a:t>
            </a:r>
            <a:r>
              <a:rPr lang="en-US" altLang="zh-CN" sz="2800" b="1" dirty="0">
                <a:latin typeface="Times New Roman" panose="02020603050405020304" pitchFamily="18" charset="0"/>
                <a:ea typeface="宋体" panose="02010600030101010101" pitchFamily="2" charset="-122"/>
              </a:rPr>
              <a:t>:</a:t>
            </a:r>
            <a:r>
              <a:rPr lang="zh-CN" altLang="en-US" sz="2800" b="1" dirty="0">
                <a:latin typeface="Times New Roman" panose="02020603050405020304" pitchFamily="18" charset="0"/>
                <a:ea typeface="宋体" panose="02010600030101010101" pitchFamily="2" charset="-122"/>
              </a:rPr>
              <a:t>电饭锅、电热壶、电熨斗等都是利用电流的热效应制成的加热设备</a:t>
            </a:r>
            <a:r>
              <a:rPr lang="en-US" altLang="zh-CN" sz="2800" b="1" dirty="0">
                <a:latin typeface="Times New Roman" panose="02020603050405020304" pitchFamily="18" charset="0"/>
                <a:ea typeface="宋体" panose="02010600030101010101" pitchFamily="2"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36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170">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15368"/>
                                        </p:tgtEl>
                                        <p:attrNameLst>
                                          <p:attrName>style.visibility</p:attrName>
                                        </p:attrNameLst>
                                      </p:cBhvr>
                                      <p:to>
                                        <p:strVal val="visible"/>
                                      </p:to>
                                    </p:set>
                                    <p:animEffect transition="in" filter="blinds(horizontal)">
                                      <p:cBhvr>
                                        <p:cTn id="19" dur="500"/>
                                        <p:tgtEl>
                                          <p:spTgt spid="15368"/>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153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uiExpand="1" build="p"/>
      <p:bldP spid="2" grpId="0" uiExpand="1" build="p"/>
      <p:bldP spid="15368" grpId="0" animBg="1"/>
      <p:bldP spid="1536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4" name="Picture 19"/>
          <p:cNvPicPr>
            <a:picLocks noChangeAspect="1"/>
          </p:cNvPicPr>
          <p:nvPr/>
        </p:nvPicPr>
        <p:blipFill>
          <a:blip r:embed="rId2"/>
          <a:stretch>
            <a:fillRect/>
          </a:stretch>
        </p:blipFill>
        <p:spPr>
          <a:xfrm>
            <a:off x="1680845" y="867093"/>
            <a:ext cx="3203575" cy="2619375"/>
          </a:xfrm>
          <a:prstGeom prst="rect">
            <a:avLst/>
          </a:prstGeom>
          <a:noFill/>
          <a:ln w="9525" cap="flat" cmpd="sng">
            <a:solidFill>
              <a:schemeClr val="tx2"/>
            </a:solidFill>
            <a:prstDash val="solid"/>
            <a:miter/>
            <a:headEnd type="none" w="med" len="med"/>
            <a:tailEnd type="none" w="med" len="med"/>
          </a:ln>
          <a:effectLst>
            <a:outerShdw dist="35921" dir="2699999" algn="ctr" rotWithShape="0">
              <a:srgbClr val="808080"/>
            </a:outerShdw>
          </a:effectLst>
        </p:spPr>
      </p:pic>
      <p:sp>
        <p:nvSpPr>
          <p:cNvPr id="15365" name="Rectangle 14"/>
          <p:cNvSpPr/>
          <p:nvPr/>
        </p:nvSpPr>
        <p:spPr>
          <a:xfrm>
            <a:off x="1787208" y="3635375"/>
            <a:ext cx="3097212" cy="396875"/>
          </a:xfrm>
          <a:prstGeom prst="rect">
            <a:avLst/>
          </a:prstGeom>
          <a:noFill/>
          <a:ln w="9525">
            <a:noFill/>
          </a:ln>
        </p:spPr>
        <p:txBody>
          <a:bodyPr vert="horz" wrap="square" anchor="t">
            <a:spAutoFit/>
          </a:bodyPr>
          <a:lstStyle/>
          <a:p>
            <a:pPr lvl="0" eaLnBrk="1" hangingPunct="1"/>
            <a:r>
              <a:rPr lang="zh-CN" altLang="en-US" sz="2000" b="1" dirty="0">
                <a:solidFill>
                  <a:srgbClr val="0000FF"/>
                </a:solidFill>
                <a:latin typeface="Times New Roman" panose="02020603050405020304" pitchFamily="18" charset="0"/>
                <a:ea typeface="宋体" panose="02010600030101010101" pitchFamily="2" charset="-122"/>
              </a:rPr>
              <a:t>利用电热孵化器孵小鸡</a:t>
            </a:r>
          </a:p>
        </p:txBody>
      </p:sp>
      <p:pic>
        <p:nvPicPr>
          <p:cNvPr id="15362" name="Picture 9"/>
          <p:cNvPicPr>
            <a:picLocks noChangeAspect="1"/>
          </p:cNvPicPr>
          <p:nvPr/>
        </p:nvPicPr>
        <p:blipFill>
          <a:blip r:embed="rId3">
            <a:clrChange>
              <a:clrFrom>
                <a:srgbClr val="F8F6E7"/>
              </a:clrFrom>
              <a:clrTo>
                <a:srgbClr val="F8F6E7">
                  <a:alpha val="0"/>
                </a:srgbClr>
              </a:clrTo>
            </a:clrChange>
          </a:blip>
          <a:srcRect/>
          <a:stretch>
            <a:fillRect/>
          </a:stretch>
        </p:blipFill>
        <p:spPr>
          <a:xfrm>
            <a:off x="6368415" y="867410"/>
            <a:ext cx="3817938" cy="2625725"/>
          </a:xfrm>
          <a:prstGeom prst="rect">
            <a:avLst/>
          </a:prstGeom>
          <a:noFill/>
          <a:ln w="9525" cap="flat" cmpd="sng">
            <a:solidFill>
              <a:schemeClr val="tx2"/>
            </a:solidFill>
            <a:prstDash val="solid"/>
            <a:miter/>
            <a:headEnd type="none" w="med" len="med"/>
            <a:tailEnd type="none" w="med" len="med"/>
          </a:ln>
          <a:effectLst>
            <a:outerShdw dist="35921" dir="2699999" algn="ctr" rotWithShape="0">
              <a:srgbClr val="808080"/>
            </a:outerShdw>
          </a:effectLst>
        </p:spPr>
      </p:pic>
      <p:sp>
        <p:nvSpPr>
          <p:cNvPr id="15366" name="Rectangle 15"/>
          <p:cNvSpPr/>
          <p:nvPr/>
        </p:nvSpPr>
        <p:spPr>
          <a:xfrm>
            <a:off x="7740015" y="3636010"/>
            <a:ext cx="1285240" cy="396240"/>
          </a:xfrm>
          <a:prstGeom prst="rect">
            <a:avLst/>
          </a:prstGeom>
          <a:noFill/>
          <a:ln w="9525">
            <a:noFill/>
          </a:ln>
        </p:spPr>
        <p:txBody>
          <a:bodyPr vert="horz" wrap="square" anchor="t">
            <a:spAutoFit/>
          </a:bodyPr>
          <a:lstStyle/>
          <a:p>
            <a:pPr lvl="0" eaLnBrk="1" hangingPunct="1"/>
            <a:r>
              <a:rPr lang="zh-CN" altLang="en-US" sz="2000" b="1" dirty="0">
                <a:solidFill>
                  <a:srgbClr val="0000FF"/>
                </a:solidFill>
                <a:latin typeface="Times New Roman" panose="02020603050405020304" pitchFamily="18" charset="0"/>
                <a:ea typeface="宋体" panose="02010600030101010101" pitchFamily="2" charset="-122"/>
              </a:rPr>
              <a:t>用来加热</a:t>
            </a:r>
          </a:p>
        </p:txBody>
      </p:sp>
      <p:sp>
        <p:nvSpPr>
          <p:cNvPr id="15367" name="Rectangle 4"/>
          <p:cNvSpPr/>
          <p:nvPr/>
        </p:nvSpPr>
        <p:spPr>
          <a:xfrm>
            <a:off x="2427605" y="4375785"/>
            <a:ext cx="5775325" cy="1371600"/>
          </a:xfrm>
          <a:prstGeom prst="rect">
            <a:avLst/>
          </a:prstGeom>
          <a:noFill/>
          <a:ln w="9525">
            <a:noFill/>
          </a:ln>
        </p:spPr>
        <p:txBody>
          <a:bodyPr vert="horz" wrap="square" anchor="t">
            <a:spAutoFit/>
          </a:bodyPr>
          <a:lstStyle/>
          <a:p>
            <a:pPr lvl="0" eaLnBrk="1" hangingPunct="1"/>
            <a:r>
              <a:rPr lang="zh-CN" altLang="en-US" sz="2800" b="1" dirty="0">
                <a:latin typeface="Times New Roman" panose="02020603050405020304" pitchFamily="18" charset="0"/>
                <a:ea typeface="宋体" panose="02010600030101010101" pitchFamily="2" charset="-122"/>
              </a:rPr>
              <a:t>　　</a:t>
            </a:r>
            <a:r>
              <a:rPr lang="zh-CN" altLang="en-US" sz="2800" b="1" dirty="0">
                <a:solidFill>
                  <a:srgbClr val="00B050"/>
                </a:solidFill>
                <a:latin typeface="Times New Roman" panose="02020603050405020304" pitchFamily="18" charset="0"/>
                <a:ea typeface="宋体" panose="02010600030101010101" pitchFamily="2" charset="-122"/>
              </a:rPr>
              <a:t>电热器的优点</a:t>
            </a:r>
            <a:r>
              <a:rPr lang="en-US" altLang="x-none" sz="2800" b="1" dirty="0">
                <a:solidFill>
                  <a:srgbClr val="00B050"/>
                </a:solidFill>
                <a:latin typeface="Times New Roman" panose="02020603050405020304" pitchFamily="18" charset="0"/>
                <a:ea typeface="宋体" panose="02010600030101010101" pitchFamily="2" charset="-122"/>
              </a:rPr>
              <a:t>:  </a:t>
            </a:r>
            <a:r>
              <a:rPr lang="zh-CN" altLang="en-US" sz="2800" b="1" dirty="0">
                <a:solidFill>
                  <a:srgbClr val="00B050"/>
                </a:solidFill>
                <a:latin typeface="Times New Roman" panose="02020603050405020304" pitchFamily="18" charset="0"/>
                <a:ea typeface="宋体" panose="02010600030101010101" pitchFamily="2" charset="-122"/>
              </a:rPr>
              <a:t>清洁卫生，没有环境污染，热效率高，还可以方便地控制和调节温度</a:t>
            </a:r>
            <a:r>
              <a:rPr lang="en-US" altLang="zh-CN" sz="2800" b="1" dirty="0">
                <a:solidFill>
                  <a:srgbClr val="00B050"/>
                </a:solidFill>
                <a:latin typeface="Times New Roman" panose="02020603050405020304" pitchFamily="18" charset="0"/>
                <a:ea typeface="宋体" panose="02010600030101010101" pitchFamily="2"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36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36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536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536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36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5" grpId="0"/>
      <p:bldP spid="15366" grpId="0"/>
      <p:bldP spid="15367"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5"/>
          <p:cNvSpPr/>
          <p:nvPr/>
        </p:nvSpPr>
        <p:spPr>
          <a:xfrm>
            <a:off x="1505585" y="532765"/>
            <a:ext cx="8406130" cy="1371600"/>
          </a:xfrm>
          <a:prstGeom prst="rect">
            <a:avLst/>
          </a:prstGeom>
          <a:noFill/>
          <a:ln w="9525">
            <a:noFill/>
          </a:ln>
        </p:spPr>
        <p:txBody>
          <a:bodyPr vert="horz" wrap="square" anchor="t">
            <a:spAutoFit/>
          </a:bodyPr>
          <a:lstStyle/>
          <a:p>
            <a:pPr lvl="0" eaLnBrk="1" hangingPunct="1"/>
            <a:r>
              <a:rPr lang="en-US" altLang="zh-CN" sz="2800" b="1" dirty="0">
                <a:latin typeface="Times New Roman" panose="02020603050405020304" pitchFamily="18" charset="0"/>
                <a:ea typeface="宋体" panose="02010600030101010101" pitchFamily="2" charset="-122"/>
              </a:rPr>
              <a:t>(2)</a:t>
            </a:r>
            <a:r>
              <a:rPr lang="zh-CN" altLang="en-US" sz="2800" b="1" dirty="0">
                <a:latin typeface="Times New Roman" panose="02020603050405020304" pitchFamily="18" charset="0"/>
                <a:ea typeface="宋体" panose="02010600030101010101" pitchFamily="2" charset="-122"/>
              </a:rPr>
              <a:t>防止：有些用电器为了避免温度过高，影响正常工作，需采取散热措施，如电视机、电脑等都有散热孔</a:t>
            </a:r>
            <a:r>
              <a:rPr lang="en-US" altLang="zh-CN" sz="2800" b="1" dirty="0">
                <a:latin typeface="Times New Roman" panose="02020603050405020304" pitchFamily="18" charset="0"/>
                <a:ea typeface="宋体" panose="02010600030101010101" pitchFamily="2" charset="-122"/>
              </a:rPr>
              <a:t>.</a:t>
            </a:r>
          </a:p>
        </p:txBody>
      </p:sp>
      <p:pic>
        <p:nvPicPr>
          <p:cNvPr id="16389" name="Picture 5"/>
          <p:cNvPicPr>
            <a:picLocks noChangeAspect="1"/>
          </p:cNvPicPr>
          <p:nvPr/>
        </p:nvPicPr>
        <p:blipFill>
          <a:blip r:embed="rId2"/>
          <a:stretch>
            <a:fillRect/>
          </a:stretch>
        </p:blipFill>
        <p:spPr>
          <a:xfrm>
            <a:off x="1415415" y="2418080"/>
            <a:ext cx="4455795" cy="3216910"/>
          </a:xfrm>
          <a:prstGeom prst="rect">
            <a:avLst/>
          </a:prstGeom>
          <a:noFill/>
          <a:ln w="19050" cap="flat" cmpd="sng">
            <a:solidFill>
              <a:schemeClr val="tx2"/>
            </a:solidFill>
            <a:prstDash val="solid"/>
            <a:miter/>
            <a:headEnd type="none" w="med" len="med"/>
            <a:tailEnd type="none" w="med" len="med"/>
          </a:ln>
          <a:effectLst>
            <a:outerShdw dist="107763" dir="2699999" algn="ctr" rotWithShape="0">
              <a:srgbClr val="0000FF">
                <a:alpha val="50000"/>
              </a:srgbClr>
            </a:outerShdw>
          </a:effectLst>
        </p:spPr>
      </p:pic>
      <p:pic>
        <p:nvPicPr>
          <p:cNvPr id="16388" name="Picture 4"/>
          <p:cNvPicPr>
            <a:picLocks noChangeAspect="1"/>
          </p:cNvPicPr>
          <p:nvPr/>
        </p:nvPicPr>
        <p:blipFill>
          <a:blip r:embed="rId3"/>
          <a:stretch>
            <a:fillRect/>
          </a:stretch>
        </p:blipFill>
        <p:spPr>
          <a:xfrm>
            <a:off x="6321743" y="2479040"/>
            <a:ext cx="4176712" cy="3095625"/>
          </a:xfrm>
          <a:prstGeom prst="rect">
            <a:avLst/>
          </a:prstGeom>
          <a:noFill/>
          <a:ln w="19050" cap="flat" cmpd="sng">
            <a:solidFill>
              <a:schemeClr val="tx2"/>
            </a:solidFill>
            <a:prstDash val="solid"/>
            <a:miter/>
            <a:headEnd type="none" w="med" len="med"/>
            <a:tailEnd type="none" w="med" len="med"/>
          </a:ln>
          <a:effectLst>
            <a:outerShdw dist="107763" dir="2699999" algn="ctr" rotWithShape="0">
              <a:srgbClr val="0000FF">
                <a:alpha val="50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536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38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638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0493"/>
          <p:cNvSpPr txBox="1"/>
          <p:nvPr/>
        </p:nvSpPr>
        <p:spPr>
          <a:xfrm>
            <a:off x="2495550" y="404813"/>
            <a:ext cx="6337300" cy="646331"/>
          </a:xfrm>
          <a:prstGeom prst="rect">
            <a:avLst/>
          </a:prstGeom>
          <a:noFill/>
          <a:ln w="9525">
            <a:noFill/>
          </a:ln>
        </p:spPr>
        <p:txBody>
          <a:bodyPr anchor="t">
            <a:spAutoFit/>
          </a:bodyPr>
          <a:lstStyle/>
          <a:p>
            <a:pPr lvl="0" algn="ctr">
              <a:spcBef>
                <a:spcPct val="50000"/>
              </a:spcBef>
            </a:pPr>
            <a:r>
              <a:rPr lang="zh-CN" altLang="en-US" sz="3600" b="1" dirty="0" smtClean="0">
                <a:solidFill>
                  <a:schemeClr val="tx2"/>
                </a:solidFill>
                <a:latin typeface="Arial" panose="020B0604020202020204" pitchFamily="34" charset="0"/>
                <a:ea typeface="华文仿宋" panose="02010600040101010101" pitchFamily="2" charset="-122"/>
              </a:rPr>
              <a:t>重点实验解读 </a:t>
            </a:r>
            <a:endParaRPr lang="zh-CN" altLang="en-US" sz="3600" b="1" dirty="0">
              <a:solidFill>
                <a:schemeClr val="tx2"/>
              </a:solidFill>
              <a:latin typeface="Arial" panose="020B0604020202020204" pitchFamily="34" charset="0"/>
              <a:ea typeface="华文仿宋" panose="02010600040101010101" pitchFamily="2" charset="-122"/>
            </a:endParaRPr>
          </a:p>
        </p:txBody>
      </p:sp>
      <p:sp>
        <p:nvSpPr>
          <p:cNvPr id="5" name="Text Box 4"/>
          <p:cNvSpPr txBox="1">
            <a:spLocks noChangeArrowheads="1"/>
          </p:cNvSpPr>
          <p:nvPr/>
        </p:nvSpPr>
        <p:spPr bwMode="auto">
          <a:xfrm>
            <a:off x="1774209" y="993290"/>
            <a:ext cx="8437562" cy="6187440"/>
          </a:xfrm>
          <a:prstGeom prst="rect">
            <a:avLst/>
          </a:prstGeom>
          <a:noFill/>
          <a:ln w="9525">
            <a:noFill/>
            <a:miter lim="800000"/>
          </a:ln>
          <a:effectLst/>
        </p:spPr>
        <p:txBody>
          <a:bodyPr wrap="square">
            <a:spAutoFit/>
          </a:bodyPr>
          <a:lstStyle/>
          <a:p>
            <a:pPr>
              <a:lnSpc>
                <a:spcPct val="150000"/>
              </a:lnSpc>
            </a:pPr>
            <a:r>
              <a:rPr lang="zh-CN" altLang="en-US" sz="2800" b="1" dirty="0" smtClean="0">
                <a:solidFill>
                  <a:srgbClr val="FF0000"/>
                </a:solidFill>
                <a:latin typeface="宋体" panose="02010600030101010101" pitchFamily="2" charset="-122"/>
                <a:ea typeface="宋体" panose="02010600030101010101" pitchFamily="2" charset="-122"/>
              </a:rPr>
              <a:t>实验  测量小灯泡的电功率</a:t>
            </a:r>
            <a:endParaRPr lang="en-US" altLang="zh-CN" sz="2800" b="1" dirty="0" smtClean="0">
              <a:solidFill>
                <a:srgbClr val="FF0000"/>
              </a:solidFill>
              <a:latin typeface="宋体" panose="02010600030101010101" pitchFamily="2" charset="-122"/>
              <a:ea typeface="宋体" panose="02010600030101010101" pitchFamily="2" charset="-122"/>
            </a:endParaRPr>
          </a:p>
          <a:p>
            <a:pPr>
              <a:lnSpc>
                <a:spcPct val="150000"/>
              </a:lnSpc>
            </a:pPr>
            <a:r>
              <a:rPr lang="zh-CN" altLang="en-US" sz="2400" b="1" dirty="0" smtClean="0">
                <a:latin typeface="宋体" panose="02010600030101010101" pitchFamily="2" charset="-122"/>
                <a:ea typeface="宋体" panose="02010600030101010101" pitchFamily="2" charset="-122"/>
              </a:rPr>
              <a:t>考查要点：</a:t>
            </a:r>
            <a:endParaRPr lang="en-US" altLang="zh-CN" sz="2400" b="1" dirty="0" smtClean="0">
              <a:latin typeface="宋体" panose="02010600030101010101" pitchFamily="2" charset="-122"/>
              <a:ea typeface="宋体" panose="02010600030101010101" pitchFamily="2" charset="-122"/>
            </a:endParaRPr>
          </a:p>
          <a:p>
            <a:pPr>
              <a:lnSpc>
                <a:spcPct val="150000"/>
              </a:lnSpc>
            </a:pPr>
            <a:r>
              <a:rPr lang="en-US" sz="2400" dirty="0" smtClean="0">
                <a:latin typeface="宋体" panose="02010600030101010101" pitchFamily="2" charset="-122"/>
                <a:ea typeface="宋体" panose="02010600030101010101" pitchFamily="2" charset="-122"/>
              </a:rPr>
              <a:t>1.</a:t>
            </a:r>
            <a:r>
              <a:rPr lang="zh-CN" altLang="en-US" sz="2400" dirty="0" smtClean="0">
                <a:latin typeface="宋体" panose="02010600030101010101" pitchFamily="2" charset="-122"/>
                <a:ea typeface="宋体" panose="02010600030101010101" pitchFamily="2" charset="-122"/>
              </a:rPr>
              <a:t>测量原理：</a:t>
            </a:r>
            <a:r>
              <a:rPr lang="en-US" altLang="zh-CN" sz="2400" dirty="0" smtClean="0">
                <a:latin typeface="宋体" panose="02010600030101010101" pitchFamily="2" charset="-122"/>
                <a:ea typeface="宋体" panose="02010600030101010101" pitchFamily="2" charset="-122"/>
              </a:rPr>
              <a:t>P=UI.</a:t>
            </a:r>
          </a:p>
          <a:p>
            <a:pPr>
              <a:lnSpc>
                <a:spcPct val="150000"/>
              </a:lnSpc>
            </a:pPr>
            <a:r>
              <a:rPr lang="en-US" altLang="zh-CN" sz="2400" dirty="0" smtClean="0">
                <a:latin typeface="宋体" panose="02010600030101010101" pitchFamily="2" charset="-122"/>
                <a:ea typeface="宋体" panose="02010600030101010101" pitchFamily="2" charset="-122"/>
              </a:rPr>
              <a:t>2.</a:t>
            </a:r>
            <a:r>
              <a:rPr lang="zh-CN" altLang="en-US" sz="2400" dirty="0" smtClean="0">
                <a:latin typeface="宋体" panose="02010600030101010101" pitchFamily="2" charset="-122"/>
                <a:ea typeface="宋体" panose="02010600030101010101" pitchFamily="2" charset="-122"/>
              </a:rPr>
              <a:t>按要求连接电路</a:t>
            </a:r>
            <a:r>
              <a:rPr lang="en-US" altLang="zh-CN" sz="2400" dirty="0" smtClean="0">
                <a:latin typeface="宋体" panose="02010600030101010101" pitchFamily="2" charset="-122"/>
                <a:ea typeface="宋体" panose="02010600030101010101" pitchFamily="2" charset="-122"/>
              </a:rPr>
              <a:t>.</a:t>
            </a:r>
          </a:p>
          <a:p>
            <a:pPr>
              <a:lnSpc>
                <a:spcPct val="150000"/>
              </a:lnSpc>
            </a:pPr>
            <a:r>
              <a:rPr lang="en-US" altLang="zh-CN" sz="2400" dirty="0" smtClean="0">
                <a:latin typeface="宋体" panose="02010600030101010101" pitchFamily="2" charset="-122"/>
                <a:ea typeface="宋体" panose="02010600030101010101" pitchFamily="2" charset="-122"/>
              </a:rPr>
              <a:t>3.</a:t>
            </a:r>
            <a:r>
              <a:rPr lang="zh-CN" altLang="en-US" sz="2400" dirty="0" smtClean="0">
                <a:latin typeface="宋体" panose="02010600030101010101" pitchFamily="2" charset="-122"/>
                <a:ea typeface="宋体" panose="02010600030101010101" pitchFamily="2" charset="-122"/>
              </a:rPr>
              <a:t>电表量程的选择及连接</a:t>
            </a:r>
            <a:r>
              <a:rPr lang="en-US" altLang="zh-CN" sz="2400" dirty="0" smtClean="0">
                <a:latin typeface="宋体" panose="02010600030101010101" pitchFamily="2" charset="-122"/>
                <a:ea typeface="宋体" panose="02010600030101010101" pitchFamily="2" charset="-122"/>
              </a:rPr>
              <a:t>.</a:t>
            </a:r>
          </a:p>
          <a:p>
            <a:pPr>
              <a:lnSpc>
                <a:spcPct val="150000"/>
              </a:lnSpc>
            </a:pPr>
            <a:r>
              <a:rPr lang="en-US" altLang="zh-CN" sz="2400" dirty="0" smtClean="0">
                <a:latin typeface="宋体" panose="02010600030101010101" pitchFamily="2" charset="-122"/>
                <a:ea typeface="宋体" panose="02010600030101010101" pitchFamily="2" charset="-122"/>
              </a:rPr>
              <a:t>4.</a:t>
            </a:r>
            <a:r>
              <a:rPr lang="zh-CN" altLang="en-US" sz="2400" dirty="0" smtClean="0">
                <a:latin typeface="宋体" panose="02010600030101010101" pitchFamily="2" charset="-122"/>
                <a:ea typeface="宋体" panose="02010600030101010101" pitchFamily="2" charset="-122"/>
              </a:rPr>
              <a:t>滑动变阻器的选择及其作用</a:t>
            </a:r>
            <a:r>
              <a:rPr lang="en-US" altLang="zh-CN" sz="2400" dirty="0" smtClean="0">
                <a:latin typeface="宋体" panose="02010600030101010101" pitchFamily="2" charset="-122"/>
                <a:ea typeface="宋体" panose="02010600030101010101" pitchFamily="2" charset="-122"/>
              </a:rPr>
              <a:t>.</a:t>
            </a:r>
          </a:p>
          <a:p>
            <a:pPr>
              <a:lnSpc>
                <a:spcPct val="150000"/>
              </a:lnSpc>
            </a:pPr>
            <a:r>
              <a:rPr lang="en-US" altLang="zh-CN" sz="2400" dirty="0" smtClean="0">
                <a:latin typeface="宋体" panose="02010600030101010101" pitchFamily="2" charset="-122"/>
                <a:ea typeface="宋体" panose="02010600030101010101" pitchFamily="2" charset="-122"/>
              </a:rPr>
              <a:t>5.</a:t>
            </a:r>
            <a:r>
              <a:rPr lang="zh-CN" altLang="en-US" sz="2400" dirty="0" smtClean="0">
                <a:latin typeface="宋体" panose="02010600030101010101" pitchFamily="2" charset="-122"/>
                <a:ea typeface="宋体" panose="02010600030101010101" pitchFamily="2" charset="-122"/>
              </a:rPr>
              <a:t>电路故障的判断与排除</a:t>
            </a:r>
            <a:r>
              <a:rPr lang="en-US" altLang="zh-CN" sz="2400" dirty="0" smtClean="0">
                <a:latin typeface="宋体" panose="02010600030101010101" pitchFamily="2" charset="-122"/>
                <a:ea typeface="宋体" panose="02010600030101010101" pitchFamily="2" charset="-122"/>
              </a:rPr>
              <a:t>.</a:t>
            </a:r>
          </a:p>
          <a:p>
            <a:pPr>
              <a:lnSpc>
                <a:spcPct val="150000"/>
              </a:lnSpc>
            </a:pPr>
            <a:r>
              <a:rPr lang="en-US" altLang="zh-CN" sz="2400" dirty="0" smtClean="0">
                <a:latin typeface="宋体" panose="02010600030101010101" pitchFamily="2" charset="-122"/>
                <a:ea typeface="宋体" panose="02010600030101010101" pitchFamily="2" charset="-122"/>
              </a:rPr>
              <a:t>6.</a:t>
            </a:r>
            <a:r>
              <a:rPr lang="zh-CN" altLang="en-US" sz="2400" dirty="0" smtClean="0">
                <a:latin typeface="宋体" panose="02010600030101010101" pitchFamily="2" charset="-122"/>
                <a:ea typeface="宋体" panose="02010600030101010101" pitchFamily="2" charset="-122"/>
              </a:rPr>
              <a:t>电功率的计算</a:t>
            </a:r>
            <a:r>
              <a:rPr lang="en-US" altLang="zh-CN" sz="2400" dirty="0" smtClean="0">
                <a:latin typeface="宋体" panose="02010600030101010101" pitchFamily="2" charset="-122"/>
                <a:ea typeface="宋体" panose="02010600030101010101" pitchFamily="2" charset="-122"/>
              </a:rPr>
              <a:t>.</a:t>
            </a:r>
          </a:p>
          <a:p>
            <a:pPr>
              <a:lnSpc>
                <a:spcPct val="150000"/>
              </a:lnSpc>
            </a:pPr>
            <a:r>
              <a:rPr lang="en-US" altLang="zh-CN" sz="2400" dirty="0" smtClean="0">
                <a:latin typeface="宋体" panose="02010600030101010101" pitchFamily="2" charset="-122"/>
                <a:ea typeface="宋体" panose="02010600030101010101" pitchFamily="2" charset="-122"/>
              </a:rPr>
              <a:t>7.</a:t>
            </a:r>
            <a:r>
              <a:rPr lang="zh-CN" altLang="en-US" sz="2400" dirty="0" smtClean="0">
                <a:latin typeface="宋体" panose="02010600030101010101" pitchFamily="2" charset="-122"/>
                <a:ea typeface="宋体" panose="02010600030101010101" pitchFamily="2" charset="-122"/>
              </a:rPr>
              <a:t>多次测量的目的：找出电功率与电压的关系</a:t>
            </a:r>
            <a:r>
              <a:rPr lang="en-US" altLang="zh-CN" sz="2400" dirty="0" smtClean="0">
                <a:latin typeface="宋体" panose="02010600030101010101" pitchFamily="2" charset="-122"/>
                <a:ea typeface="宋体" panose="02010600030101010101" pitchFamily="2" charset="-122"/>
              </a:rPr>
              <a:t>.</a:t>
            </a:r>
            <a:r>
              <a:rPr lang="zh-CN" altLang="en-US" sz="2400" dirty="0" smtClean="0">
                <a:latin typeface="宋体" panose="02010600030101010101" pitchFamily="2" charset="-122"/>
                <a:ea typeface="宋体" panose="02010600030101010101" pitchFamily="2" charset="-122"/>
              </a:rPr>
              <a:t>由于电功率会随电压的变化而变化，所以不能求电功率的平均值</a:t>
            </a:r>
            <a:r>
              <a:rPr lang="en-US" altLang="zh-CN" sz="2400" dirty="0" smtClean="0">
                <a:latin typeface="宋体" panose="02010600030101010101" pitchFamily="2" charset="-122"/>
                <a:ea typeface="宋体" panose="02010600030101010101" pitchFamily="2" charset="-122"/>
              </a:rPr>
              <a:t>.</a:t>
            </a:r>
            <a:r>
              <a:rPr lang="en-US" sz="2800" b="1" dirty="0" smtClean="0">
                <a:solidFill>
                  <a:srgbClr val="0000FF"/>
                </a:solidFill>
              </a:rPr>
              <a:t>       </a:t>
            </a:r>
          </a:p>
          <a:p>
            <a:r>
              <a:rPr lang="en-US" sz="2800" b="1" dirty="0" smtClean="0">
                <a:solidFill>
                  <a:srgbClr val="0066CC"/>
                </a:solidFill>
              </a:rPr>
              <a:t>  </a:t>
            </a:r>
            <a:r>
              <a:rPr lang="zh-CN" altLang="en-US" sz="2800" b="1" dirty="0" smtClean="0">
                <a:solidFill>
                  <a:srgbClr val="000000"/>
                </a:solidFill>
              </a:rPr>
              <a:t>   </a:t>
            </a:r>
            <a:endParaRPr lang="en-US" sz="2800" b="1" dirty="0">
              <a:solidFill>
                <a:srgbClr val="0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nodeType="clickEffect">
                                  <p:stCondLst>
                                    <p:cond delay="0"/>
                                  </p:stCondLst>
                                  <p:childTnLst>
                                    <p:set>
                                      <p:cBhvr>
                                        <p:cTn id="35"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nodeType="clickEffect">
                                  <p:stCondLst>
                                    <p:cond delay="0"/>
                                  </p:stCondLst>
                                  <p:childTnLst>
                                    <p:set>
                                      <p:cBhvr>
                                        <p:cTn id="43"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nodeType="clickEffect">
                                  <p:stCondLst>
                                    <p:cond delay="0"/>
                                  </p:stCondLst>
                                  <p:childTnLst>
                                    <p:set>
                                      <p:cBhvr>
                                        <p:cTn id="47" dur="1" fill="hold">
                                          <p:stCondLst>
                                            <p:cond delay="0"/>
                                          </p:stCondLst>
                                        </p:cTn>
                                        <p:tgtEl>
                                          <p:spTgt spid="5">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p:nvPr/>
        </p:nvPicPr>
        <p:blipFill>
          <a:blip r:embed="rId3"/>
          <a:stretch>
            <a:fillRect/>
          </a:stretch>
        </p:blipFill>
        <p:spPr>
          <a:xfrm>
            <a:off x="3662680" y="1322705"/>
            <a:ext cx="4029075" cy="1428750"/>
          </a:xfrm>
          <a:prstGeom prst="rect">
            <a:avLst/>
          </a:prstGeom>
          <a:solidFill>
            <a:srgbClr val="FFFFFF"/>
          </a:solidFill>
          <a:ln w="9525" cap="flat" cmpd="sng">
            <a:solidFill>
              <a:srgbClr val="000000"/>
            </a:solidFill>
            <a:prstDash val="solid"/>
            <a:headEnd type="none" w="med" len="med"/>
            <a:tailEnd type="none" w="med" len="med"/>
          </a:ln>
        </p:spPr>
      </p:pic>
      <p:sp>
        <p:nvSpPr>
          <p:cNvPr id="101" name="文本框 100"/>
          <p:cNvSpPr txBox="1"/>
          <p:nvPr/>
        </p:nvSpPr>
        <p:spPr>
          <a:xfrm>
            <a:off x="1438910" y="428625"/>
            <a:ext cx="9314815" cy="6247130"/>
          </a:xfrm>
          <a:prstGeom prst="rect">
            <a:avLst/>
          </a:prstGeom>
          <a:noFill/>
          <a:ln w="9525">
            <a:noFill/>
          </a:ln>
        </p:spPr>
        <p:txBody>
          <a:bodyPr wrap="square">
            <a:spAutoFit/>
          </a:bodyPr>
          <a:lstStyle/>
          <a:p>
            <a:pPr marL="0" indent="0" algn="l"/>
            <a:r>
              <a:rPr lang="en-US" altLang="zh-CN" sz="2000" b="0" u="none">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2000" b="0" u="none">
                <a:solidFill>
                  <a:srgbClr val="FF0000"/>
                </a:solidFill>
                <a:latin typeface="宋体" panose="02010600030101010101" pitchFamily="2" charset="-122"/>
                <a:ea typeface="宋体" panose="02010600030101010101" pitchFamily="2" charset="-122"/>
                <a:cs typeface="宋体" panose="02010600030101010101" pitchFamily="2" charset="-122"/>
              </a:rPr>
              <a:t>（北海中考）</a:t>
            </a:r>
            <a:r>
              <a:rPr lang="zh-CN" altLang="en-US" sz="2000" b="0" u="none">
                <a:latin typeface="宋体" panose="02010600030101010101" pitchFamily="2" charset="-122"/>
                <a:ea typeface="宋体" panose="02010600030101010101" pitchFamily="2" charset="-122"/>
                <a:cs typeface="宋体" panose="02010600030101010101" pitchFamily="2" charset="-122"/>
              </a:rPr>
              <a:t>同学们在</a:t>
            </a:r>
            <a:r>
              <a:rPr lang="zh-CN" altLang="en-US" sz="2000" b="0" u="none">
                <a:latin typeface="宋体" panose="02010600030101010101" pitchFamily="2" charset="-122"/>
                <a:ea typeface="宋体" panose="02010600030101010101" pitchFamily="2" charset="-122"/>
                <a:cs typeface="Arial" panose="020B0604020202020204" pitchFamily="34" charset="0"/>
              </a:rPr>
              <a:t>“</a:t>
            </a:r>
            <a:r>
              <a:rPr lang="zh-CN" altLang="en-US" sz="2000" b="0" u="none">
                <a:latin typeface="宋体" panose="02010600030101010101" pitchFamily="2" charset="-122"/>
                <a:ea typeface="宋体" panose="02010600030101010101" pitchFamily="2" charset="-122"/>
                <a:cs typeface="宋体" panose="02010600030101010101" pitchFamily="2" charset="-122"/>
              </a:rPr>
              <a:t>探究小灯泡实际功率的规律</a:t>
            </a:r>
            <a:r>
              <a:rPr lang="zh-CN" altLang="en-US" sz="2000" b="0" u="none">
                <a:latin typeface="宋体" panose="02010600030101010101" pitchFamily="2" charset="-122"/>
                <a:ea typeface="宋体" panose="02010600030101010101" pitchFamily="2" charset="-122"/>
                <a:cs typeface="Arial" panose="020B0604020202020204" pitchFamily="34" charset="0"/>
              </a:rPr>
              <a:t>”</a:t>
            </a:r>
            <a:r>
              <a:rPr lang="zh-CN" altLang="en-US" sz="2000" b="0" u="none">
                <a:latin typeface="宋体" panose="02010600030101010101" pitchFamily="2" charset="-122"/>
                <a:ea typeface="宋体" panose="02010600030101010101" pitchFamily="2" charset="-122"/>
                <a:cs typeface="宋体" panose="02010600030101010101" pitchFamily="2" charset="-122"/>
              </a:rPr>
              <a:t>时，用两节新干电池串联组成的电源和标有</a:t>
            </a:r>
            <a:r>
              <a:rPr lang="zh-CN" altLang="en-US" sz="2000" b="0" u="none">
                <a:latin typeface="宋体" panose="02010600030101010101" pitchFamily="2" charset="-122"/>
                <a:ea typeface="宋体" panose="02010600030101010101" pitchFamily="2" charset="-122"/>
                <a:cs typeface="Arial" panose="020B0604020202020204" pitchFamily="34" charset="0"/>
              </a:rPr>
              <a:t>“</a:t>
            </a:r>
            <a:r>
              <a:rPr lang="en-US" altLang="zh-CN" sz="2000" b="0" u="none">
                <a:latin typeface="宋体" panose="02010600030101010101" pitchFamily="2" charset="-122"/>
                <a:ea typeface="宋体" panose="02010600030101010101" pitchFamily="2" charset="-122"/>
                <a:cs typeface="Arial" panose="020B0604020202020204" pitchFamily="34" charset="0"/>
              </a:rPr>
              <a:t>2.5V”</a:t>
            </a:r>
            <a:r>
              <a:rPr lang="zh-CN" altLang="en-US" sz="2000" b="0" u="none">
                <a:latin typeface="宋体" panose="02010600030101010101" pitchFamily="2" charset="-122"/>
                <a:ea typeface="宋体" panose="02010600030101010101" pitchFamily="2" charset="-122"/>
                <a:cs typeface="宋体" panose="02010600030101010101" pitchFamily="2" charset="-122"/>
              </a:rPr>
              <a:t>字样的小灯泡等元件连接了如图甲所示的电路，请回答：</a:t>
            </a:r>
          </a:p>
          <a:p>
            <a:r>
              <a:rPr lang="zh-CN" altLang="en-US" sz="2000" b="0" u="none">
                <a:latin typeface="宋体" panose="02010600030101010101" pitchFamily="2" charset="-122"/>
                <a:ea typeface="宋体" panose="02010600030101010101" pitchFamily="2" charset="-122"/>
                <a:cs typeface="宋体" panose="02010600030101010101" pitchFamily="2" charset="-122"/>
              </a:rPr>
              <a:t> </a:t>
            </a:r>
          </a:p>
          <a:p>
            <a:r>
              <a:rPr lang="zh-CN" altLang="en-US" sz="2000" b="0" u="none">
                <a:latin typeface="宋体" panose="02010600030101010101" pitchFamily="2" charset="-122"/>
                <a:ea typeface="宋体" panose="02010600030101010101" pitchFamily="2" charset="-122"/>
                <a:cs typeface="宋体" panose="02010600030101010101" pitchFamily="2" charset="-122"/>
              </a:rPr>
              <a:t> </a:t>
            </a:r>
          </a:p>
          <a:p>
            <a:r>
              <a:rPr lang="zh-CN" altLang="en-US" sz="2000" b="0" u="none">
                <a:latin typeface="宋体" panose="02010600030101010101" pitchFamily="2" charset="-122"/>
                <a:ea typeface="宋体" panose="02010600030101010101" pitchFamily="2" charset="-122"/>
                <a:cs typeface="宋体" panose="02010600030101010101" pitchFamily="2" charset="-122"/>
              </a:rPr>
              <a:t> </a:t>
            </a:r>
          </a:p>
          <a:p>
            <a:pPr marL="0" indent="0" algn="l"/>
            <a:endParaRPr lang="zh-CN" altLang="en-US" sz="2000" b="0" u="none">
              <a:latin typeface="宋体" panose="02010600030101010101" pitchFamily="2" charset="-122"/>
              <a:ea typeface="宋体" panose="02010600030101010101" pitchFamily="2" charset="-122"/>
              <a:cs typeface="宋体" panose="02010600030101010101" pitchFamily="2" charset="-122"/>
            </a:endParaRPr>
          </a:p>
          <a:p>
            <a:pPr marL="0" indent="0" algn="l"/>
            <a:endParaRPr lang="zh-CN" altLang="en-US" sz="2000" b="0" u="none">
              <a:latin typeface="宋体" panose="02010600030101010101" pitchFamily="2" charset="-122"/>
              <a:ea typeface="宋体" panose="02010600030101010101" pitchFamily="2" charset="-122"/>
              <a:cs typeface="宋体" panose="02010600030101010101" pitchFamily="2" charset="-122"/>
            </a:endParaRPr>
          </a:p>
          <a:p>
            <a:pPr marL="0" indent="0" algn="l"/>
            <a:r>
              <a:rPr lang="zh-CN" altLang="en-US" sz="2000" b="0" u="none">
                <a:latin typeface="宋体" panose="02010600030101010101" pitchFamily="2" charset="-122"/>
                <a:ea typeface="宋体" panose="02010600030101010101" pitchFamily="2" charset="-122"/>
                <a:cs typeface="Arial" panose="020B0604020202020204" pitchFamily="34" charset="0"/>
              </a:rPr>
              <a:t>（</a:t>
            </a:r>
            <a:r>
              <a:rPr lang="en-US" altLang="zh-CN" sz="2000" b="0" u="none">
                <a:latin typeface="宋体" panose="02010600030101010101" pitchFamily="2" charset="-122"/>
                <a:ea typeface="宋体" panose="02010600030101010101" pitchFamily="2" charset="-122"/>
                <a:cs typeface="Arial" panose="020B0604020202020204" pitchFamily="34" charset="0"/>
              </a:rPr>
              <a:t>1</a:t>
            </a:r>
            <a:r>
              <a:rPr lang="zh-CN" altLang="en-US" sz="2000" b="0" u="none">
                <a:latin typeface="宋体" panose="02010600030101010101" pitchFamily="2" charset="-122"/>
                <a:ea typeface="宋体" panose="02010600030101010101" pitchFamily="2" charset="-122"/>
                <a:cs typeface="宋体" panose="02010600030101010101" pitchFamily="2" charset="-122"/>
              </a:rPr>
              <a:t>）连接电路时，开关应</a:t>
            </a:r>
            <a:r>
              <a:rPr lang="zh-CN" altLang="en-US" sz="2000" b="0" u="sng">
                <a:latin typeface="宋体" panose="02010600030101010101" pitchFamily="2" charset="-122"/>
                <a:ea typeface="宋体" panose="02010600030101010101" pitchFamily="2" charset="-122"/>
                <a:cs typeface="宋体" panose="02010600030101010101" pitchFamily="2" charset="-122"/>
              </a:rPr>
              <a:t>      </a:t>
            </a:r>
            <a:r>
              <a:rPr lang="zh-CN" altLang="en-US" sz="2000" b="0" u="none">
                <a:latin typeface="宋体" panose="02010600030101010101" pitchFamily="2" charset="-122"/>
                <a:ea typeface="宋体" panose="02010600030101010101" pitchFamily="2" charset="-122"/>
                <a:cs typeface="宋体" panose="02010600030101010101" pitchFamily="2" charset="-122"/>
              </a:rPr>
              <a:t>（选填</a:t>
            </a:r>
            <a:r>
              <a:rPr lang="zh-CN" altLang="en-US" sz="2000" b="0" u="none">
                <a:latin typeface="宋体" panose="02010600030101010101" pitchFamily="2" charset="-122"/>
                <a:ea typeface="宋体" panose="02010600030101010101" pitchFamily="2" charset="-122"/>
                <a:cs typeface="Arial" panose="020B0604020202020204" pitchFamily="34" charset="0"/>
              </a:rPr>
              <a:t>“</a:t>
            </a:r>
            <a:r>
              <a:rPr lang="zh-CN" altLang="en-US" sz="2000" b="0" u="none">
                <a:latin typeface="宋体" panose="02010600030101010101" pitchFamily="2" charset="-122"/>
                <a:ea typeface="宋体" panose="02010600030101010101" pitchFamily="2" charset="-122"/>
                <a:cs typeface="宋体" panose="02010600030101010101" pitchFamily="2" charset="-122"/>
              </a:rPr>
              <a:t>闭合</a:t>
            </a:r>
            <a:r>
              <a:rPr lang="zh-CN" altLang="en-US" sz="2000" b="0" u="none">
                <a:latin typeface="宋体" panose="02010600030101010101" pitchFamily="2" charset="-122"/>
                <a:ea typeface="宋体" panose="02010600030101010101" pitchFamily="2" charset="-122"/>
                <a:cs typeface="Arial" panose="020B0604020202020204" pitchFamily="34" charset="0"/>
              </a:rPr>
              <a:t>”</a:t>
            </a:r>
            <a:r>
              <a:rPr lang="zh-CN" altLang="en-US" sz="2000" b="0" u="none">
                <a:latin typeface="宋体" panose="02010600030101010101" pitchFamily="2" charset="-122"/>
                <a:ea typeface="宋体" panose="02010600030101010101" pitchFamily="2" charset="-122"/>
                <a:cs typeface="宋体" panose="02010600030101010101" pitchFamily="2" charset="-122"/>
              </a:rPr>
              <a:t>或</a:t>
            </a:r>
            <a:r>
              <a:rPr lang="zh-CN" altLang="en-US" sz="2000" b="0" u="none">
                <a:latin typeface="宋体" panose="02010600030101010101" pitchFamily="2" charset="-122"/>
                <a:ea typeface="宋体" panose="02010600030101010101" pitchFamily="2" charset="-122"/>
                <a:cs typeface="Arial" panose="020B0604020202020204" pitchFamily="34" charset="0"/>
              </a:rPr>
              <a:t>“</a:t>
            </a:r>
            <a:r>
              <a:rPr lang="zh-CN" altLang="en-US" sz="2000" b="0" u="none">
                <a:latin typeface="宋体" panose="02010600030101010101" pitchFamily="2" charset="-122"/>
                <a:ea typeface="宋体" panose="02010600030101010101" pitchFamily="2" charset="-122"/>
                <a:cs typeface="宋体" panose="02010600030101010101" pitchFamily="2" charset="-122"/>
              </a:rPr>
              <a:t>断开</a:t>
            </a:r>
            <a:r>
              <a:rPr lang="zh-CN" altLang="en-US" sz="2000" b="0" u="none">
                <a:latin typeface="宋体" panose="02010600030101010101" pitchFamily="2" charset="-122"/>
                <a:ea typeface="宋体" panose="02010600030101010101" pitchFamily="2" charset="-122"/>
                <a:cs typeface="Arial" panose="020B0604020202020204" pitchFamily="34" charset="0"/>
              </a:rPr>
              <a:t>”</a:t>
            </a:r>
            <a:r>
              <a:rPr lang="zh-CN" altLang="en-US" sz="2000" b="0" u="none">
                <a:latin typeface="宋体" panose="02010600030101010101" pitchFamily="2" charset="-122"/>
                <a:ea typeface="宋体" panose="02010600030101010101" pitchFamily="2" charset="-122"/>
                <a:cs typeface="宋体" panose="02010600030101010101" pitchFamily="2" charset="-122"/>
              </a:rPr>
              <a:t>）；</a:t>
            </a:r>
          </a:p>
          <a:p>
            <a:pPr marL="0" indent="0" algn="l"/>
            <a:r>
              <a:rPr lang="zh-CN" altLang="en-US" sz="2000" b="0" u="none">
                <a:latin typeface="宋体" panose="02010600030101010101" pitchFamily="2" charset="-122"/>
                <a:ea typeface="宋体" panose="02010600030101010101" pitchFamily="2" charset="-122"/>
                <a:cs typeface="宋体" panose="02010600030101010101" pitchFamily="2" charset="-122"/>
              </a:rPr>
              <a:t>（</a:t>
            </a:r>
            <a:r>
              <a:rPr lang="en-US" altLang="zh-CN" sz="2000" b="0" u="none">
                <a:latin typeface="宋体" panose="02010600030101010101" pitchFamily="2" charset="-122"/>
                <a:ea typeface="宋体" panose="02010600030101010101" pitchFamily="2" charset="-122"/>
                <a:cs typeface="Arial" panose="020B0604020202020204" pitchFamily="34" charset="0"/>
              </a:rPr>
              <a:t>2</a:t>
            </a:r>
            <a:r>
              <a:rPr lang="zh-CN" altLang="en-US" sz="2000" b="0" u="none">
                <a:latin typeface="宋体" panose="02010600030101010101" pitchFamily="2" charset="-122"/>
                <a:ea typeface="宋体" panose="02010600030101010101" pitchFamily="2" charset="-122"/>
                <a:cs typeface="宋体" panose="02010600030101010101" pitchFamily="2" charset="-122"/>
              </a:rPr>
              <a:t>）闭合开关前，滑动变阻器的滑片应移到</a:t>
            </a:r>
            <a:r>
              <a:rPr lang="zh-CN" altLang="en-US" sz="2000" b="0" u="sng">
                <a:latin typeface="宋体" panose="02010600030101010101" pitchFamily="2" charset="-122"/>
                <a:ea typeface="宋体" panose="02010600030101010101" pitchFamily="2" charset="-122"/>
                <a:cs typeface="宋体" panose="02010600030101010101" pitchFamily="2" charset="-122"/>
              </a:rPr>
              <a:t>     </a:t>
            </a:r>
            <a:r>
              <a:rPr lang="zh-CN" altLang="en-US" sz="2000" b="0" u="none">
                <a:latin typeface="宋体" panose="02010600030101010101" pitchFamily="2" charset="-122"/>
                <a:ea typeface="宋体" panose="02010600030101010101" pitchFamily="2" charset="-122"/>
                <a:cs typeface="宋体" panose="02010600030101010101" pitchFamily="2" charset="-122"/>
              </a:rPr>
              <a:t>（选填</a:t>
            </a:r>
            <a:r>
              <a:rPr lang="zh-CN" altLang="en-US" sz="2000" b="0" u="none">
                <a:latin typeface="宋体" panose="02010600030101010101" pitchFamily="2" charset="-122"/>
                <a:ea typeface="宋体" panose="02010600030101010101" pitchFamily="2" charset="-122"/>
                <a:cs typeface="Arial" panose="020B0604020202020204" pitchFamily="34" charset="0"/>
              </a:rPr>
              <a:t>“</a:t>
            </a:r>
            <a:r>
              <a:rPr lang="en-US" altLang="zh-CN" sz="2000" b="0" u="none">
                <a:latin typeface="宋体" panose="02010600030101010101" pitchFamily="2" charset="-122"/>
                <a:ea typeface="宋体" panose="02010600030101010101" pitchFamily="2" charset="-122"/>
                <a:cs typeface="Arial" panose="020B0604020202020204" pitchFamily="34" charset="0"/>
              </a:rPr>
              <a:t>A”</a:t>
            </a:r>
            <a:r>
              <a:rPr lang="zh-CN" altLang="en-US" sz="2000" b="0" u="none">
                <a:latin typeface="宋体" panose="02010600030101010101" pitchFamily="2" charset="-122"/>
                <a:ea typeface="宋体" panose="02010600030101010101" pitchFamily="2" charset="-122"/>
                <a:cs typeface="宋体" panose="02010600030101010101" pitchFamily="2" charset="-122"/>
              </a:rPr>
              <a:t>或</a:t>
            </a:r>
            <a:r>
              <a:rPr lang="zh-CN" altLang="en-US" sz="2000" b="0" u="none">
                <a:latin typeface="宋体" panose="02010600030101010101" pitchFamily="2" charset="-122"/>
                <a:ea typeface="宋体" panose="02010600030101010101" pitchFamily="2" charset="-122"/>
                <a:cs typeface="Arial" panose="020B0604020202020204" pitchFamily="34" charset="0"/>
              </a:rPr>
              <a:t>“</a:t>
            </a:r>
            <a:r>
              <a:rPr lang="en-US" altLang="zh-CN" sz="2000" b="0" u="none">
                <a:latin typeface="宋体" panose="02010600030101010101" pitchFamily="2" charset="-122"/>
                <a:ea typeface="宋体" panose="02010600030101010101" pitchFamily="2" charset="-122"/>
                <a:cs typeface="Arial" panose="020B0604020202020204" pitchFamily="34" charset="0"/>
              </a:rPr>
              <a:t>B”</a:t>
            </a:r>
            <a:r>
              <a:rPr lang="zh-CN" altLang="en-US" sz="2000" b="0" u="none">
                <a:latin typeface="宋体" panose="02010600030101010101" pitchFamily="2" charset="-122"/>
                <a:ea typeface="宋体" panose="02010600030101010101" pitchFamily="2" charset="-122"/>
                <a:cs typeface="宋体" panose="02010600030101010101" pitchFamily="2" charset="-122"/>
              </a:rPr>
              <a:t>）</a:t>
            </a:r>
            <a:r>
              <a:rPr lang="zh-CN" altLang="en-US" sz="2000">
                <a:latin typeface="宋体" panose="02010600030101010101" pitchFamily="2" charset="-122"/>
                <a:ea typeface="宋体" panose="02010600030101010101" pitchFamily="2" charset="-122"/>
                <a:cs typeface="宋体" panose="02010600030101010101" pitchFamily="2" charset="-122"/>
                <a:sym typeface="+mn-ea"/>
              </a:rPr>
              <a:t>处</a:t>
            </a:r>
            <a:r>
              <a:rPr lang="zh-CN" altLang="en-US" sz="2000" b="0" u="none">
                <a:latin typeface="宋体" panose="02010600030101010101" pitchFamily="2" charset="-122"/>
                <a:ea typeface="宋体" panose="02010600030101010101" pitchFamily="2" charset="-122"/>
                <a:cs typeface="宋体" panose="02010600030101010101" pitchFamily="2" charset="-122"/>
              </a:rPr>
              <a:t>；</a:t>
            </a:r>
          </a:p>
          <a:p>
            <a:pPr marL="0" indent="0" algn="l"/>
            <a:r>
              <a:rPr lang="zh-CN" altLang="en-US" sz="2000" b="0" u="none">
                <a:latin typeface="宋体" panose="02010600030101010101" pitchFamily="2" charset="-122"/>
                <a:ea typeface="宋体" panose="02010600030101010101" pitchFamily="2" charset="-122"/>
                <a:cs typeface="宋体" panose="02010600030101010101" pitchFamily="2" charset="-122"/>
              </a:rPr>
              <a:t>（</a:t>
            </a:r>
            <a:r>
              <a:rPr lang="en-US" altLang="zh-CN" sz="2000" b="0" u="none">
                <a:latin typeface="宋体" panose="02010600030101010101" pitchFamily="2" charset="-122"/>
                <a:ea typeface="宋体" panose="02010600030101010101" pitchFamily="2" charset="-122"/>
                <a:cs typeface="Arial" panose="020B0604020202020204" pitchFamily="34" charset="0"/>
              </a:rPr>
              <a:t>3</a:t>
            </a:r>
            <a:r>
              <a:rPr lang="zh-CN" altLang="en-US" sz="2000" b="0" u="none">
                <a:latin typeface="宋体" panose="02010600030101010101" pitchFamily="2" charset="-122"/>
                <a:ea typeface="宋体" panose="02010600030101010101" pitchFamily="2" charset="-122"/>
                <a:cs typeface="宋体" panose="02010600030101010101" pitchFamily="2" charset="-122"/>
              </a:rPr>
              <a:t>）实验中，小飞发现闭合开关后，无论怎样移动滑动变阻器的滑片，小灯泡都不亮，电流表无示数，电压表示数接近</a:t>
            </a:r>
            <a:r>
              <a:rPr lang="en-US" altLang="zh-CN" sz="2000" b="0" u="none">
                <a:latin typeface="宋体" panose="02010600030101010101" pitchFamily="2" charset="-122"/>
                <a:ea typeface="宋体" panose="02010600030101010101" pitchFamily="2" charset="-122"/>
                <a:cs typeface="Arial" panose="020B0604020202020204" pitchFamily="34" charset="0"/>
              </a:rPr>
              <a:t>3V</a:t>
            </a:r>
            <a:r>
              <a:rPr lang="zh-CN" altLang="en-US" sz="2000" b="0" u="none">
                <a:latin typeface="宋体" panose="02010600030101010101" pitchFamily="2" charset="-122"/>
                <a:ea typeface="宋体" panose="02010600030101010101" pitchFamily="2" charset="-122"/>
                <a:cs typeface="宋体" panose="02010600030101010101" pitchFamily="2" charset="-122"/>
              </a:rPr>
              <a:t>，则电路故障可能是</a:t>
            </a:r>
            <a:r>
              <a:rPr lang="zh-CN" altLang="en-US" sz="2000" b="0" u="sng">
                <a:latin typeface="宋体" panose="02010600030101010101" pitchFamily="2" charset="-122"/>
                <a:ea typeface="宋体" panose="02010600030101010101" pitchFamily="2" charset="-122"/>
                <a:cs typeface="宋体" panose="02010600030101010101" pitchFamily="2" charset="-122"/>
              </a:rPr>
              <a:t>              </a:t>
            </a:r>
            <a:r>
              <a:rPr lang="zh-CN" altLang="en-US" sz="2000">
                <a:latin typeface="宋体" panose="02010600030101010101" pitchFamily="2" charset="-122"/>
                <a:ea typeface="宋体" panose="02010600030101010101" pitchFamily="2" charset="-122"/>
                <a:cs typeface="宋体" panose="02010600030101010101" pitchFamily="2" charset="-122"/>
                <a:sym typeface="+mn-ea"/>
              </a:rPr>
              <a:t>；</a:t>
            </a:r>
            <a:r>
              <a:rPr lang="zh-CN" altLang="en-US" sz="2000" b="0" u="none">
                <a:latin typeface="宋体" panose="02010600030101010101" pitchFamily="2" charset="-122"/>
                <a:ea typeface="宋体" panose="02010600030101010101" pitchFamily="2" charset="-122"/>
                <a:cs typeface="宋体" panose="02010600030101010101" pitchFamily="2" charset="-122"/>
              </a:rPr>
              <a:t>（</a:t>
            </a:r>
            <a:r>
              <a:rPr lang="en-US" altLang="zh-CN" sz="2000" b="0" u="none">
                <a:latin typeface="宋体" panose="02010600030101010101" pitchFamily="2" charset="-122"/>
                <a:ea typeface="宋体" panose="02010600030101010101" pitchFamily="2" charset="-122"/>
                <a:cs typeface="Arial" panose="020B0604020202020204" pitchFamily="34" charset="0"/>
              </a:rPr>
              <a:t>4</a:t>
            </a:r>
            <a:r>
              <a:rPr lang="zh-CN" altLang="en-US" sz="2000" b="0" u="none">
                <a:latin typeface="宋体" panose="02010600030101010101" pitchFamily="2" charset="-122"/>
                <a:ea typeface="宋体" panose="02010600030101010101" pitchFamily="2" charset="-122"/>
                <a:cs typeface="宋体" panose="02010600030101010101" pitchFamily="2" charset="-122"/>
              </a:rPr>
              <a:t>）小飞排除故障后，进行多次实验，并记下相应的电压表和电流表的示数，绘制成如图乙所示的</a:t>
            </a:r>
            <a:r>
              <a:rPr lang="en-US" altLang="zh-CN" sz="2000" b="0" u="none">
                <a:latin typeface="宋体" panose="02010600030101010101" pitchFamily="2" charset="-122"/>
                <a:ea typeface="宋体" panose="02010600030101010101" pitchFamily="2" charset="-122"/>
                <a:cs typeface="Arial" panose="020B0604020202020204" pitchFamily="34" charset="0"/>
              </a:rPr>
              <a:t>I-U</a:t>
            </a:r>
            <a:r>
              <a:rPr lang="zh-CN" altLang="en-US" sz="2000" b="0" u="none">
                <a:latin typeface="宋体" panose="02010600030101010101" pitchFamily="2" charset="-122"/>
                <a:ea typeface="宋体" panose="02010600030101010101" pitchFamily="2" charset="-122"/>
                <a:cs typeface="宋体" panose="02010600030101010101" pitchFamily="2" charset="-122"/>
              </a:rPr>
              <a:t>关系图象．根据图象可知，小灯泡的实际功率随实际电压的增大而</a:t>
            </a:r>
            <a:r>
              <a:rPr lang="zh-CN" altLang="en-US" sz="2000" b="0" u="sng">
                <a:latin typeface="宋体" panose="02010600030101010101" pitchFamily="2" charset="-122"/>
                <a:ea typeface="宋体" panose="02010600030101010101" pitchFamily="2" charset="-122"/>
                <a:cs typeface="宋体" panose="02010600030101010101" pitchFamily="2" charset="-122"/>
              </a:rPr>
              <a:t>     </a:t>
            </a:r>
            <a:r>
              <a:rPr lang="zh-CN" altLang="en-US" sz="2000" b="0" u="none">
                <a:latin typeface="宋体" panose="02010600030101010101" pitchFamily="2" charset="-122"/>
                <a:ea typeface="宋体" panose="02010600030101010101" pitchFamily="2" charset="-122"/>
                <a:cs typeface="宋体" panose="02010600030101010101" pitchFamily="2" charset="-122"/>
              </a:rPr>
              <a:t>（选填</a:t>
            </a:r>
            <a:r>
              <a:rPr lang="zh-CN" altLang="en-US" sz="2000" b="0" u="none">
                <a:latin typeface="宋体" panose="02010600030101010101" pitchFamily="2" charset="-122"/>
                <a:ea typeface="宋体" panose="02010600030101010101" pitchFamily="2" charset="-122"/>
                <a:cs typeface="Arial" panose="020B0604020202020204" pitchFamily="34" charset="0"/>
              </a:rPr>
              <a:t>“</a:t>
            </a:r>
            <a:r>
              <a:rPr lang="zh-CN" altLang="en-US" sz="2000" b="0" u="none">
                <a:latin typeface="宋体" panose="02010600030101010101" pitchFamily="2" charset="-122"/>
                <a:ea typeface="宋体" panose="02010600030101010101" pitchFamily="2" charset="-122"/>
                <a:cs typeface="宋体" panose="02010600030101010101" pitchFamily="2" charset="-122"/>
              </a:rPr>
              <a:t>增大</a:t>
            </a:r>
            <a:r>
              <a:rPr lang="zh-CN" altLang="en-US" sz="2000" b="0" u="none">
                <a:latin typeface="宋体" panose="02010600030101010101" pitchFamily="2" charset="-122"/>
                <a:ea typeface="宋体" panose="02010600030101010101" pitchFamily="2" charset="-122"/>
                <a:cs typeface="Arial" panose="020B0604020202020204" pitchFamily="34" charset="0"/>
              </a:rPr>
              <a:t>”“</a:t>
            </a:r>
            <a:r>
              <a:rPr lang="zh-CN" altLang="en-US" sz="2000" b="0" u="none">
                <a:latin typeface="宋体" panose="02010600030101010101" pitchFamily="2" charset="-122"/>
                <a:ea typeface="宋体" panose="02010600030101010101" pitchFamily="2" charset="-122"/>
                <a:cs typeface="宋体" panose="02010600030101010101" pitchFamily="2" charset="-122"/>
              </a:rPr>
              <a:t>减小</a:t>
            </a:r>
            <a:r>
              <a:rPr lang="zh-CN" altLang="en-US" sz="2000" b="0" u="none">
                <a:latin typeface="宋体" panose="02010600030101010101" pitchFamily="2" charset="-122"/>
                <a:ea typeface="宋体" panose="02010600030101010101" pitchFamily="2" charset="-122"/>
                <a:cs typeface="Arial" panose="020B0604020202020204" pitchFamily="34" charset="0"/>
              </a:rPr>
              <a:t>”</a:t>
            </a:r>
            <a:r>
              <a:rPr lang="zh-CN" altLang="en-US" sz="2000" b="0" u="none">
                <a:latin typeface="宋体" panose="02010600030101010101" pitchFamily="2" charset="-122"/>
                <a:ea typeface="宋体" panose="02010600030101010101" pitchFamily="2" charset="-122"/>
                <a:cs typeface="宋体" panose="02010600030101010101" pitchFamily="2" charset="-122"/>
              </a:rPr>
              <a:t>或</a:t>
            </a:r>
            <a:r>
              <a:rPr lang="zh-CN" altLang="en-US" sz="2000" b="0" u="none">
                <a:latin typeface="宋体" panose="02010600030101010101" pitchFamily="2" charset="-122"/>
                <a:ea typeface="宋体" panose="02010600030101010101" pitchFamily="2" charset="-122"/>
                <a:cs typeface="Arial" panose="020B0604020202020204" pitchFamily="34" charset="0"/>
              </a:rPr>
              <a:t>“</a:t>
            </a:r>
            <a:r>
              <a:rPr lang="zh-CN" altLang="en-US" sz="2000" b="0" u="none">
                <a:latin typeface="宋体" panose="02010600030101010101" pitchFamily="2" charset="-122"/>
                <a:ea typeface="宋体" panose="02010600030101010101" pitchFamily="2" charset="-122"/>
                <a:cs typeface="宋体" panose="02010600030101010101" pitchFamily="2" charset="-122"/>
              </a:rPr>
              <a:t>不变</a:t>
            </a:r>
            <a:r>
              <a:rPr lang="zh-CN" altLang="en-US" sz="2000" b="0" u="none">
                <a:latin typeface="宋体" panose="02010600030101010101" pitchFamily="2" charset="-122"/>
                <a:ea typeface="宋体" panose="02010600030101010101" pitchFamily="2" charset="-122"/>
                <a:cs typeface="Arial" panose="020B0604020202020204" pitchFamily="34" charset="0"/>
              </a:rPr>
              <a:t>”</a:t>
            </a:r>
            <a:r>
              <a:rPr lang="zh-CN" altLang="en-US" sz="2000" b="0" u="none">
                <a:latin typeface="宋体" panose="02010600030101010101" pitchFamily="2" charset="-122"/>
                <a:ea typeface="宋体" panose="02010600030101010101" pitchFamily="2" charset="-122"/>
                <a:cs typeface="宋体" panose="02010600030101010101" pitchFamily="2" charset="-122"/>
              </a:rPr>
              <a:t>），小灯泡正常发光时的电功率为</a:t>
            </a:r>
            <a:r>
              <a:rPr lang="zh-CN" altLang="en-US" sz="2000" b="0" u="sng">
                <a:latin typeface="宋体" panose="02010600030101010101" pitchFamily="2" charset="-122"/>
                <a:ea typeface="宋体" panose="02010600030101010101" pitchFamily="2" charset="-122"/>
                <a:cs typeface="宋体" panose="02010600030101010101" pitchFamily="2" charset="-122"/>
              </a:rPr>
              <a:t>     </a:t>
            </a:r>
            <a:r>
              <a:rPr lang="en-US" altLang="zh-CN" sz="2000" b="0" u="none">
                <a:latin typeface="宋体" panose="02010600030101010101" pitchFamily="2" charset="-122"/>
                <a:ea typeface="宋体" panose="02010600030101010101" pitchFamily="2" charset="-122"/>
                <a:cs typeface="Arial" panose="020B0604020202020204" pitchFamily="34" charset="0"/>
              </a:rPr>
              <a:t>W</a:t>
            </a:r>
            <a:r>
              <a:rPr lang="zh-CN" altLang="en-US" sz="2000" b="0" u="none">
                <a:latin typeface="宋体" panose="02010600030101010101" pitchFamily="2" charset="-122"/>
                <a:ea typeface="宋体" panose="02010600030101010101" pitchFamily="2" charset="-122"/>
                <a:cs typeface="宋体" panose="02010600030101010101" pitchFamily="2" charset="-122"/>
              </a:rPr>
              <a:t>；</a:t>
            </a:r>
          </a:p>
          <a:p>
            <a:pPr marL="0" indent="0" algn="l"/>
            <a:r>
              <a:rPr lang="zh-CN" altLang="en-US" sz="2000" b="0" u="none">
                <a:latin typeface="宋体" panose="02010600030101010101" pitchFamily="2" charset="-122"/>
                <a:ea typeface="宋体" panose="02010600030101010101" pitchFamily="2" charset="-122"/>
                <a:cs typeface="宋体" panose="02010600030101010101" pitchFamily="2" charset="-122"/>
              </a:rPr>
              <a:t>（</a:t>
            </a:r>
            <a:r>
              <a:rPr lang="en-US" altLang="zh-CN" sz="2000" b="0" u="none">
                <a:latin typeface="宋体" panose="02010600030101010101" pitchFamily="2" charset="-122"/>
                <a:ea typeface="宋体" panose="02010600030101010101" pitchFamily="2" charset="-122"/>
                <a:cs typeface="Arial" panose="020B0604020202020204" pitchFamily="34" charset="0"/>
              </a:rPr>
              <a:t>5</a:t>
            </a:r>
            <a:r>
              <a:rPr lang="zh-CN" altLang="en-US" sz="2000" b="0" u="none">
                <a:latin typeface="宋体" panose="02010600030101010101" pitchFamily="2" charset="-122"/>
                <a:ea typeface="宋体" panose="02010600030101010101" pitchFamily="2" charset="-122"/>
                <a:cs typeface="宋体" panose="02010600030101010101" pitchFamily="2" charset="-122"/>
              </a:rPr>
              <a:t>）另一组同学通过测额定电流计算小灯泡的额定功率时，电压表突然坏了，又没有好的电压表更换，但有一个</a:t>
            </a:r>
            <a:r>
              <a:rPr lang="en-US" altLang="zh-CN" sz="2000" b="0" u="none">
                <a:latin typeface="宋体" panose="02010600030101010101" pitchFamily="2" charset="-122"/>
                <a:ea typeface="宋体" panose="02010600030101010101" pitchFamily="2" charset="-122"/>
                <a:cs typeface="Arial" panose="020B0604020202020204" pitchFamily="34" charset="0"/>
              </a:rPr>
              <a:t>R=5Ω</a:t>
            </a:r>
            <a:r>
              <a:rPr lang="zh-CN" altLang="en-US" sz="2000" b="0" u="none">
                <a:latin typeface="宋体" panose="02010600030101010101" pitchFamily="2" charset="-122"/>
                <a:ea typeface="宋体" panose="02010600030101010101" pitchFamily="2" charset="-122"/>
                <a:cs typeface="宋体" panose="02010600030101010101" pitchFamily="2" charset="-122"/>
              </a:rPr>
              <a:t>的定值电阻和另一个电流表</a:t>
            </a:r>
            <a:r>
              <a:rPr lang="en-US" altLang="zh-CN" sz="2000" b="0" u="none">
                <a:latin typeface="宋体" panose="02010600030101010101" pitchFamily="2" charset="-122"/>
                <a:ea typeface="宋体" panose="02010600030101010101" pitchFamily="2" charset="-122"/>
                <a:cs typeface="Arial" panose="020B0604020202020204" pitchFamily="34" charset="0"/>
              </a:rPr>
              <a:t>K</a:t>
            </a:r>
            <a:r>
              <a:rPr lang="zh-CN" altLang="en-US" sz="2000" b="0" u="none">
                <a:latin typeface="宋体" panose="02010600030101010101" pitchFamily="2" charset="-122"/>
                <a:ea typeface="宋体" panose="02010600030101010101" pitchFamily="2" charset="-122"/>
                <a:cs typeface="宋体" panose="02010600030101010101" pitchFamily="2" charset="-122"/>
              </a:rPr>
              <a:t>，小飞和他们一起讨论找到了解决问题的方法，此方法应是：先</a:t>
            </a:r>
            <a:r>
              <a:rPr lang="zh-CN" altLang="en-US" sz="2000" b="0" u="sng">
                <a:latin typeface="宋体" panose="02010600030101010101" pitchFamily="2" charset="-122"/>
                <a:ea typeface="宋体" panose="02010600030101010101" pitchFamily="2" charset="-122"/>
                <a:cs typeface="宋体" panose="02010600030101010101" pitchFamily="2" charset="-122"/>
              </a:rPr>
              <a:t>                     </a:t>
            </a:r>
            <a:r>
              <a:rPr lang="zh-CN" altLang="en-US" sz="2000" b="0" u="none">
                <a:latin typeface="宋体" panose="02010600030101010101" pitchFamily="2" charset="-122"/>
                <a:ea typeface="宋体" panose="02010600030101010101" pitchFamily="2" charset="-122"/>
                <a:cs typeface="宋体" panose="02010600030101010101" pitchFamily="2" charset="-122"/>
              </a:rPr>
              <a:t>，再调节滑动变阻器，使电流表</a:t>
            </a:r>
            <a:r>
              <a:rPr lang="en-US" altLang="zh-CN" sz="2000" b="0" u="none">
                <a:latin typeface="宋体" panose="02010600030101010101" pitchFamily="2" charset="-122"/>
                <a:ea typeface="宋体" panose="02010600030101010101" pitchFamily="2" charset="-122"/>
                <a:cs typeface="Arial" panose="020B0604020202020204" pitchFamily="34" charset="0"/>
              </a:rPr>
              <a:t>K</a:t>
            </a:r>
            <a:r>
              <a:rPr lang="zh-CN" altLang="en-US" sz="2000" b="0" u="none">
                <a:latin typeface="宋体" panose="02010600030101010101" pitchFamily="2" charset="-122"/>
                <a:ea typeface="宋体" panose="02010600030101010101" pitchFamily="2" charset="-122"/>
                <a:cs typeface="宋体" panose="02010600030101010101" pitchFamily="2" charset="-122"/>
              </a:rPr>
              <a:t>的示数为</a:t>
            </a:r>
            <a:r>
              <a:rPr lang="zh-CN" altLang="en-US" sz="2000" b="0" u="sng">
                <a:latin typeface="宋体" panose="02010600030101010101" pitchFamily="2" charset="-122"/>
                <a:ea typeface="宋体" panose="02010600030101010101" pitchFamily="2" charset="-122"/>
                <a:cs typeface="宋体" panose="02010600030101010101" pitchFamily="2" charset="-122"/>
              </a:rPr>
              <a:t>     </a:t>
            </a:r>
            <a:r>
              <a:rPr lang="en-US" altLang="zh-CN" sz="2000" b="0" u="none">
                <a:latin typeface="宋体" panose="02010600030101010101" pitchFamily="2" charset="-122"/>
                <a:ea typeface="宋体" panose="02010600030101010101" pitchFamily="2" charset="-122"/>
                <a:cs typeface="Arial" panose="020B0604020202020204" pitchFamily="34" charset="0"/>
              </a:rPr>
              <a:t>A</a:t>
            </a:r>
            <a:r>
              <a:rPr lang="zh-CN" altLang="en-US" sz="2000" b="0" u="none">
                <a:latin typeface="宋体" panose="02010600030101010101" pitchFamily="2" charset="-122"/>
                <a:ea typeface="宋体" panose="02010600030101010101" pitchFamily="2" charset="-122"/>
                <a:cs typeface="宋体" panose="02010600030101010101" pitchFamily="2" charset="-122"/>
              </a:rPr>
              <a:t>即可．</a:t>
            </a:r>
            <a:endParaRPr lang="zh-CN" altLang="en-US" sz="2000">
              <a:latin typeface="宋体" panose="02010600030101010101" pitchFamily="2" charset="-122"/>
              <a:ea typeface="宋体" panose="02010600030101010101" pitchFamily="2"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78915" y="299720"/>
            <a:ext cx="9234170" cy="6554470"/>
          </a:xfrm>
          <a:prstGeom prst="rect">
            <a:avLst/>
          </a:prstGeom>
          <a:noFill/>
        </p:spPr>
        <p:txBody>
          <a:bodyPr wrap="square" rtlCol="0">
            <a:spAutoFit/>
          </a:bodyPr>
          <a:lstStyle/>
          <a:p>
            <a:pPr algn="l">
              <a:lnSpc>
                <a:spcPct val="100000"/>
              </a:lnSpc>
            </a:pPr>
            <a:r>
              <a:rPr lang="en-US" altLang="zh-CN" sz="2000">
                <a:latin typeface="宋体" panose="02010600030101010101" pitchFamily="2" charset="-122"/>
                <a:ea typeface="宋体" panose="02010600030101010101" pitchFamily="2" charset="-122"/>
              </a:rPr>
              <a:t>   </a:t>
            </a:r>
            <a:r>
              <a:rPr lang="zh-CN" altLang="en-US" sz="2000">
                <a:solidFill>
                  <a:srgbClr val="FF0000"/>
                </a:solidFill>
                <a:latin typeface="宋体" panose="02010600030101010101" pitchFamily="2" charset="-122"/>
                <a:ea typeface="宋体" panose="02010600030101010101" pitchFamily="2" charset="-122"/>
              </a:rPr>
              <a:t>【解析】</a:t>
            </a:r>
            <a:r>
              <a:rPr lang="zh-CN" altLang="en-US" sz="2000">
                <a:latin typeface="宋体" panose="02010600030101010101" pitchFamily="2" charset="-122"/>
                <a:ea typeface="宋体" panose="02010600030101010101" pitchFamily="2" charset="-122"/>
              </a:rPr>
              <a:t>（1）连接电路时，为保护电路元件的安全，开关应断开；（2）为了保护电路，在闭合开关前，应将滑动变阻器的滑片移到阻值最大处，由图可知滑片应移到A处；（3）连好电路，小飞发现闭合开关后，无论怎样移动滑动变阻器的滑片，小灯泡都不亮，电流表无示数，说明电路存在断路；电压表示数接近3V，说明电压表与电源两极相连，即电路故障应为小灯泡断路；（4）由小灯泡的I-U图象可知，随着灯泡两端的电压增大，通过灯泡的电流增大，根据P=UI可知，灯泡的实际功率增大．由I-U图象可知，当灯泡的额定电压U</a:t>
            </a:r>
            <a:r>
              <a:rPr lang="zh-CN" altLang="en-US" sz="2000" baseline="-25000">
                <a:latin typeface="宋体" panose="02010600030101010101" pitchFamily="2" charset="-122"/>
                <a:ea typeface="宋体" panose="02010600030101010101" pitchFamily="2" charset="-122"/>
              </a:rPr>
              <a:t>额</a:t>
            </a:r>
            <a:r>
              <a:rPr lang="zh-CN" altLang="en-US" sz="2000">
                <a:latin typeface="宋体" panose="02010600030101010101" pitchFamily="2" charset="-122"/>
                <a:ea typeface="宋体" panose="02010600030101010101" pitchFamily="2" charset="-122"/>
              </a:rPr>
              <a:t>=2.5V时，所对应的电流I</a:t>
            </a:r>
            <a:r>
              <a:rPr lang="zh-CN" altLang="en-US" sz="2000" baseline="-25000">
                <a:latin typeface="宋体" panose="02010600030101010101" pitchFamily="2" charset="-122"/>
                <a:ea typeface="宋体" panose="02010600030101010101" pitchFamily="2" charset="-122"/>
              </a:rPr>
              <a:t>额</a:t>
            </a:r>
            <a:r>
              <a:rPr lang="zh-CN" altLang="en-US" sz="2000">
                <a:latin typeface="宋体" panose="02010600030101010101" pitchFamily="2" charset="-122"/>
                <a:ea typeface="宋体" panose="02010600030101010101" pitchFamily="2" charset="-122"/>
              </a:rPr>
              <a:t>=0.3A，灯泡额定功率：P</a:t>
            </a:r>
            <a:r>
              <a:rPr lang="zh-CN" altLang="en-US" sz="2000" baseline="-25000">
                <a:latin typeface="宋体" panose="02010600030101010101" pitchFamily="2" charset="-122"/>
                <a:ea typeface="宋体" panose="02010600030101010101" pitchFamily="2" charset="-122"/>
              </a:rPr>
              <a:t>额</a:t>
            </a:r>
            <a:r>
              <a:rPr lang="zh-CN" altLang="en-US" sz="2000">
                <a:latin typeface="宋体" panose="02010600030101010101" pitchFamily="2" charset="-122"/>
                <a:ea typeface="宋体" panose="02010600030101010101" pitchFamily="2" charset="-122"/>
              </a:rPr>
              <a:t>=U</a:t>
            </a:r>
            <a:r>
              <a:rPr lang="zh-CN" altLang="en-US" sz="2000" baseline="-25000">
                <a:latin typeface="宋体" panose="02010600030101010101" pitchFamily="2" charset="-122"/>
                <a:ea typeface="宋体" panose="02010600030101010101" pitchFamily="2" charset="-122"/>
              </a:rPr>
              <a:t>额</a:t>
            </a:r>
            <a:r>
              <a:rPr lang="zh-CN" altLang="en-US" sz="2000">
                <a:latin typeface="宋体" panose="02010600030101010101" pitchFamily="2" charset="-122"/>
                <a:ea typeface="宋体" panose="02010600030101010101" pitchFamily="2" charset="-122"/>
              </a:rPr>
              <a:t>I</a:t>
            </a:r>
            <a:r>
              <a:rPr lang="zh-CN" altLang="en-US" sz="2000" baseline="-25000">
                <a:latin typeface="宋体" panose="02010600030101010101" pitchFamily="2" charset="-122"/>
                <a:ea typeface="宋体" panose="02010600030101010101" pitchFamily="2" charset="-122"/>
              </a:rPr>
              <a:t>额</a:t>
            </a:r>
            <a:r>
              <a:rPr lang="zh-CN" altLang="en-US" sz="2000">
                <a:latin typeface="宋体" panose="02010600030101010101" pitchFamily="2" charset="-122"/>
                <a:ea typeface="宋体" panose="02010600030101010101" pitchFamily="2" charset="-122"/>
              </a:rPr>
              <a:t>=2.5V×0.3A=0.75W；（5）根据等效替代的思想，可通过计算定值电阻R</a:t>
            </a:r>
            <a:r>
              <a:rPr lang="zh-CN" altLang="en-US" sz="2000" baseline="-25000">
                <a:latin typeface="宋体" panose="02010600030101010101" pitchFamily="2" charset="-122"/>
                <a:ea typeface="宋体" panose="02010600030101010101" pitchFamily="2" charset="-122"/>
              </a:rPr>
              <a:t>0</a:t>
            </a:r>
            <a:r>
              <a:rPr lang="zh-CN" altLang="en-US" sz="2000">
                <a:latin typeface="宋体" panose="02010600030101010101" pitchFamily="2" charset="-122"/>
                <a:ea typeface="宋体" panose="02010600030101010101" pitchFamily="2" charset="-122"/>
              </a:rPr>
              <a:t>的电压间接得到灯泡L的电压，所以将已知阻值的电阻R与小灯泡并联，电流表K测定值电阻R的电流；当R两端电压为2.5V时灯泡正常发光，测出此时通过灯泡的电流即可．电路图如下： </a:t>
            </a:r>
          </a:p>
          <a:p>
            <a:pPr algn="l">
              <a:lnSpc>
                <a:spcPct val="100000"/>
              </a:lnSpc>
            </a:pPr>
            <a:endParaRPr lang="zh-CN" altLang="en-US" sz="2000">
              <a:latin typeface="宋体" panose="02010600030101010101" pitchFamily="2" charset="-122"/>
              <a:ea typeface="宋体" panose="02010600030101010101" pitchFamily="2" charset="-122"/>
            </a:endParaRPr>
          </a:p>
          <a:p>
            <a:pPr algn="l">
              <a:lnSpc>
                <a:spcPct val="100000"/>
              </a:lnSpc>
            </a:pPr>
            <a:endParaRPr lang="zh-CN" altLang="en-US" sz="2000">
              <a:latin typeface="宋体" panose="02010600030101010101" pitchFamily="2" charset="-122"/>
              <a:ea typeface="宋体" panose="02010600030101010101" pitchFamily="2" charset="-122"/>
            </a:endParaRPr>
          </a:p>
          <a:p>
            <a:pPr algn="l">
              <a:lnSpc>
                <a:spcPct val="100000"/>
              </a:lnSpc>
            </a:pPr>
            <a:endParaRPr lang="zh-CN" altLang="en-US" sz="2000">
              <a:latin typeface="宋体" panose="02010600030101010101" pitchFamily="2" charset="-122"/>
              <a:ea typeface="宋体" panose="02010600030101010101" pitchFamily="2" charset="-122"/>
            </a:endParaRPr>
          </a:p>
          <a:p>
            <a:pPr algn="l">
              <a:lnSpc>
                <a:spcPct val="100000"/>
              </a:lnSpc>
            </a:pPr>
            <a:endParaRPr lang="zh-CN" altLang="en-US" sz="2000">
              <a:latin typeface="宋体" panose="02010600030101010101" pitchFamily="2" charset="-122"/>
              <a:ea typeface="宋体" panose="02010600030101010101" pitchFamily="2" charset="-122"/>
            </a:endParaRPr>
          </a:p>
          <a:p>
            <a:pPr algn="l">
              <a:lnSpc>
                <a:spcPct val="100000"/>
              </a:lnSpc>
            </a:pPr>
            <a:endParaRPr lang="zh-CN" altLang="en-US" sz="2000">
              <a:latin typeface="宋体" panose="02010600030101010101" pitchFamily="2" charset="-122"/>
              <a:ea typeface="宋体" panose="02010600030101010101" pitchFamily="2" charset="-122"/>
            </a:endParaRPr>
          </a:p>
          <a:p>
            <a:pPr algn="l">
              <a:lnSpc>
                <a:spcPct val="100000"/>
              </a:lnSpc>
            </a:pPr>
            <a:r>
              <a:rPr lang="zh-CN" altLang="en-US" sz="2000">
                <a:latin typeface="宋体" panose="02010600030101010101" pitchFamily="2" charset="-122"/>
                <a:ea typeface="宋体" panose="02010600030101010101" pitchFamily="2" charset="-122"/>
              </a:rPr>
              <a:t>步骤：①根据电路图连接电路，闭合开关，调节滑动变阻器使电流表K的示数：I</a:t>
            </a:r>
            <a:r>
              <a:rPr lang="zh-CN" altLang="en-US" sz="2000" baseline="-25000">
                <a:latin typeface="宋体" panose="02010600030101010101" pitchFamily="2" charset="-122"/>
                <a:ea typeface="宋体" panose="02010600030101010101" pitchFamily="2" charset="-122"/>
              </a:rPr>
              <a:t>k</a:t>
            </a:r>
            <a:r>
              <a:rPr lang="zh-CN" altLang="en-US" sz="2000">
                <a:latin typeface="宋体" panose="02010600030101010101" pitchFamily="2" charset="-122"/>
                <a:ea typeface="宋体" panose="02010600030101010101" pitchFamily="2" charset="-122"/>
              </a:rPr>
              <a:t>=U</a:t>
            </a:r>
            <a:r>
              <a:rPr lang="en-US" altLang="zh-CN" sz="2000">
                <a:latin typeface="宋体" panose="02010600030101010101" pitchFamily="2" charset="-122"/>
                <a:ea typeface="宋体" panose="02010600030101010101" pitchFamily="2" charset="-122"/>
              </a:rPr>
              <a:t>/</a:t>
            </a:r>
            <a:r>
              <a:rPr lang="zh-CN" altLang="en-US" sz="2000">
                <a:latin typeface="宋体" panose="02010600030101010101" pitchFamily="2" charset="-122"/>
                <a:ea typeface="宋体" panose="02010600030101010101" pitchFamily="2" charset="-122"/>
              </a:rPr>
              <a:t>R=2.5V</a:t>
            </a:r>
            <a:r>
              <a:rPr lang="en-US" altLang="zh-CN" sz="2000">
                <a:latin typeface="宋体" panose="02010600030101010101" pitchFamily="2" charset="-122"/>
                <a:ea typeface="宋体" panose="02010600030101010101" pitchFamily="2" charset="-122"/>
              </a:rPr>
              <a:t>/</a:t>
            </a:r>
            <a:r>
              <a:rPr lang="zh-CN" altLang="en-US" sz="2000">
                <a:latin typeface="宋体" panose="02010600030101010101" pitchFamily="2" charset="-122"/>
                <a:ea typeface="宋体" panose="02010600030101010101" pitchFamily="2" charset="-122"/>
              </a:rPr>
              <a:t>5Ω=0.5A，此时灯泡正常发光；②读出此时电流表A的示数I</a:t>
            </a:r>
            <a:r>
              <a:rPr lang="zh-CN" altLang="en-US" sz="2000" baseline="-25000">
                <a:latin typeface="宋体" panose="02010600030101010101" pitchFamily="2" charset="-122"/>
                <a:ea typeface="宋体" panose="02010600030101010101" pitchFamily="2" charset="-122"/>
              </a:rPr>
              <a:t>L</a:t>
            </a:r>
            <a:r>
              <a:rPr lang="zh-CN" altLang="en-US" sz="2000">
                <a:latin typeface="宋体" panose="02010600030101010101" pitchFamily="2" charset="-122"/>
                <a:ea typeface="宋体" panose="02010600030101010101" pitchFamily="2" charset="-122"/>
              </a:rPr>
              <a:t>；③则小灯泡额定功率的表达式：P</a:t>
            </a:r>
            <a:r>
              <a:rPr lang="zh-CN" altLang="en-US" sz="2000" baseline="-25000">
                <a:latin typeface="宋体" panose="02010600030101010101" pitchFamily="2" charset="-122"/>
                <a:ea typeface="宋体" panose="02010600030101010101" pitchFamily="2" charset="-122"/>
              </a:rPr>
              <a:t>额</a:t>
            </a:r>
            <a:r>
              <a:rPr lang="zh-CN" altLang="en-US" sz="2000">
                <a:latin typeface="宋体" panose="02010600030101010101" pitchFamily="2" charset="-122"/>
                <a:ea typeface="宋体" panose="02010600030101010101" pitchFamily="2" charset="-122"/>
              </a:rPr>
              <a:t>=U</a:t>
            </a:r>
            <a:r>
              <a:rPr lang="zh-CN" altLang="en-US" sz="2000" baseline="-25000">
                <a:latin typeface="宋体" panose="02010600030101010101" pitchFamily="2" charset="-122"/>
                <a:ea typeface="宋体" panose="02010600030101010101" pitchFamily="2" charset="-122"/>
              </a:rPr>
              <a:t>额</a:t>
            </a:r>
            <a:r>
              <a:rPr lang="zh-CN" altLang="en-US" sz="2000">
                <a:latin typeface="宋体" panose="02010600030101010101" pitchFamily="2" charset="-122"/>
                <a:ea typeface="宋体" panose="02010600030101010101" pitchFamily="2" charset="-122"/>
              </a:rPr>
              <a:t>I</a:t>
            </a:r>
            <a:r>
              <a:rPr lang="zh-CN" altLang="en-US" sz="2000" baseline="-25000">
                <a:latin typeface="宋体" panose="02010600030101010101" pitchFamily="2" charset="-122"/>
                <a:ea typeface="宋体" panose="02010600030101010101" pitchFamily="2" charset="-122"/>
              </a:rPr>
              <a:t>L</a:t>
            </a:r>
            <a:r>
              <a:rPr lang="zh-CN" altLang="en-US" sz="2000">
                <a:latin typeface="宋体" panose="02010600030101010101" pitchFamily="2" charset="-122"/>
                <a:ea typeface="宋体" panose="02010600030101010101" pitchFamily="2" charset="-122"/>
              </a:rPr>
              <a:t>=2.5V×I</a:t>
            </a:r>
            <a:r>
              <a:rPr lang="zh-CN" altLang="en-US" sz="2000" baseline="-25000">
                <a:latin typeface="宋体" panose="02010600030101010101" pitchFamily="2" charset="-122"/>
                <a:ea typeface="宋体" panose="02010600030101010101" pitchFamily="2" charset="-122"/>
              </a:rPr>
              <a:t>L</a:t>
            </a:r>
            <a:r>
              <a:rPr lang="zh-CN" altLang="en-US" sz="2000">
                <a:latin typeface="宋体" panose="02010600030101010101" pitchFamily="2" charset="-122"/>
                <a:ea typeface="宋体" panose="02010600030101010101" pitchFamily="2" charset="-122"/>
              </a:rPr>
              <a:t>．</a:t>
            </a:r>
          </a:p>
          <a:p>
            <a:pPr algn="l">
              <a:lnSpc>
                <a:spcPct val="100000"/>
              </a:lnSpc>
            </a:pPr>
            <a:r>
              <a:rPr lang="zh-CN" altLang="en-US" sz="2000">
                <a:latin typeface="宋体" panose="02010600030101010101" pitchFamily="2" charset="-122"/>
                <a:ea typeface="宋体" panose="02010600030101010101" pitchFamily="2" charset="-122"/>
                <a:sym typeface="+mn-ea"/>
              </a:rPr>
              <a:t>   </a:t>
            </a:r>
            <a:r>
              <a:rPr lang="zh-CN" altLang="en-US" sz="2000">
                <a:solidFill>
                  <a:srgbClr val="FF0000"/>
                </a:solidFill>
                <a:latin typeface="宋体" panose="02010600030101010101" pitchFamily="2" charset="-122"/>
                <a:ea typeface="宋体" panose="02010600030101010101" pitchFamily="2" charset="-122"/>
                <a:sym typeface="+mn-ea"/>
              </a:rPr>
              <a:t>【答案】</a:t>
            </a:r>
            <a:r>
              <a:rPr lang="zh-CN" altLang="en-US" sz="2000">
                <a:latin typeface="宋体" panose="02010600030101010101" pitchFamily="2" charset="-122"/>
                <a:ea typeface="宋体" panose="02010600030101010101" pitchFamily="2" charset="-122"/>
              </a:rPr>
              <a:t>（1）断开  （2）A  （3）小灯泡断路  （4）增大  0.75  （5）将定值电阻R与电流表K串联再与小灯泡并联  0.5 </a:t>
            </a:r>
          </a:p>
        </p:txBody>
      </p:sp>
      <p:pic>
        <p:nvPicPr>
          <p:cNvPr id="3" name="图片 2" descr="e35d5893[1]"/>
          <p:cNvPicPr>
            <a:picLocks noChangeAspect="1"/>
          </p:cNvPicPr>
          <p:nvPr/>
        </p:nvPicPr>
        <p:blipFill>
          <a:blip r:embed="rId2"/>
          <a:stretch>
            <a:fillRect/>
          </a:stretch>
        </p:blipFill>
        <p:spPr>
          <a:xfrm>
            <a:off x="5117465" y="3771265"/>
            <a:ext cx="1567815" cy="1337945"/>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11935" y="390525"/>
            <a:ext cx="1855470" cy="579120"/>
          </a:xfrm>
          <a:prstGeom prst="rect">
            <a:avLst/>
          </a:prstGeom>
          <a:noFill/>
        </p:spPr>
        <p:txBody>
          <a:bodyPr wrap="square" rtlCol="0">
            <a:spAutoFit/>
          </a:bodyPr>
          <a:lstStyle/>
          <a:p>
            <a:r>
              <a:rPr lang="zh-CN" altLang="zh-CN" sz="3200" dirty="0">
                <a:solidFill>
                  <a:srgbClr val="00B0F0"/>
                </a:solidFill>
              </a:rPr>
              <a:t>真题体验</a:t>
            </a:r>
            <a:r>
              <a:rPr lang="zh-CN" altLang="zh-CN" sz="3200" dirty="0"/>
              <a:t>  </a:t>
            </a:r>
            <a:endParaRPr lang="zh-CN" altLang="en-US" sz="3200" dirty="0"/>
          </a:p>
        </p:txBody>
      </p:sp>
      <p:sp>
        <p:nvSpPr>
          <p:cNvPr id="3" name="文本框 2"/>
          <p:cNvSpPr txBox="1"/>
          <p:nvPr/>
        </p:nvSpPr>
        <p:spPr>
          <a:xfrm>
            <a:off x="1578610" y="1155700"/>
            <a:ext cx="8505190" cy="1198880"/>
          </a:xfrm>
          <a:prstGeom prst="rect">
            <a:avLst/>
          </a:prstGeom>
          <a:noFill/>
        </p:spPr>
        <p:txBody>
          <a:bodyPr wrap="square" rtlCol="0">
            <a:spAutoFit/>
          </a:bodyPr>
          <a:lstStyle/>
          <a:p>
            <a:pPr algn="l"/>
            <a:r>
              <a:rPr lang="en-US" altLang="zh-CN" sz="2400">
                <a:latin typeface="宋体" panose="02010600030101010101" pitchFamily="2" charset="-122"/>
                <a:ea typeface="宋体" panose="02010600030101010101" pitchFamily="2" charset="-122"/>
              </a:rPr>
              <a:t>    1.</a:t>
            </a:r>
            <a:r>
              <a:rPr lang="zh-CN" altLang="en-US" sz="2400">
                <a:solidFill>
                  <a:srgbClr val="FF0000"/>
                </a:solidFill>
                <a:latin typeface="宋体" panose="02010600030101010101" pitchFamily="2" charset="-122"/>
                <a:ea typeface="宋体" panose="02010600030101010101" pitchFamily="2" charset="-122"/>
              </a:rPr>
              <a:t>（2017年吉林）</a:t>
            </a:r>
            <a:r>
              <a:rPr lang="zh-CN" altLang="en-US" sz="2400">
                <a:latin typeface="宋体" panose="02010600030101010101" pitchFamily="2" charset="-122"/>
                <a:ea typeface="宋体" panose="02010600030101010101" pitchFamily="2" charset="-122"/>
              </a:rPr>
              <a:t>如图是一款利用高温水蒸气熨烫衣服的便携式挂烫机．通电时挂烫机将电能转化为</a:t>
            </a:r>
            <a:r>
              <a:rPr lang="zh-CN" altLang="en-US" sz="2400" u="sng">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latin typeface="宋体" panose="02010600030101010101" pitchFamily="2" charset="-122"/>
                <a:ea typeface="宋体" panose="02010600030101010101" pitchFamily="2" charset="-122"/>
              </a:rPr>
              <a:t>能；熨烫衣服时冒气口冒出的“白气”是由水蒸气</a:t>
            </a:r>
            <a:r>
              <a:rPr lang="zh-CN" altLang="en-US" sz="2400" u="sng">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latin typeface="宋体" panose="02010600030101010101" pitchFamily="2" charset="-122"/>
                <a:ea typeface="宋体" panose="02010600030101010101" pitchFamily="2" charset="-122"/>
              </a:rPr>
              <a:t>形成的．</a:t>
            </a:r>
          </a:p>
        </p:txBody>
      </p:sp>
      <p:pic>
        <p:nvPicPr>
          <p:cNvPr id="4" name="图片 3" descr="e49e4240[1]"/>
          <p:cNvPicPr>
            <a:picLocks noChangeAspect="1"/>
          </p:cNvPicPr>
          <p:nvPr/>
        </p:nvPicPr>
        <p:blipFill>
          <a:blip r:embed="rId2"/>
          <a:stretch>
            <a:fillRect/>
          </a:stretch>
        </p:blipFill>
        <p:spPr>
          <a:xfrm>
            <a:off x="4717415" y="2486025"/>
            <a:ext cx="1285875" cy="876300"/>
          </a:xfrm>
          <a:prstGeom prst="rect">
            <a:avLst/>
          </a:prstGeom>
        </p:spPr>
      </p:pic>
      <p:sp>
        <p:nvSpPr>
          <p:cNvPr id="5" name="文本框 4"/>
          <p:cNvSpPr txBox="1"/>
          <p:nvPr/>
        </p:nvSpPr>
        <p:spPr>
          <a:xfrm>
            <a:off x="1578610" y="3718560"/>
            <a:ext cx="8324215" cy="1938020"/>
          </a:xfrm>
          <a:prstGeom prst="rect">
            <a:avLst/>
          </a:prstGeom>
          <a:noFill/>
        </p:spPr>
        <p:txBody>
          <a:bodyPr wrap="square" rtlCol="0">
            <a:spAutoFit/>
          </a:bodyPr>
          <a:lstStyle/>
          <a:p>
            <a:pPr algn="l"/>
            <a:r>
              <a:rPr lang="en-US" altLang="zh-CN" sz="2400">
                <a:latin typeface="宋体" panose="02010600030101010101" pitchFamily="2" charset="-122"/>
                <a:ea typeface="宋体" panose="02010600030101010101" pitchFamily="2" charset="-122"/>
              </a:rPr>
              <a:t>   </a:t>
            </a:r>
            <a:r>
              <a:rPr lang="zh-CN" altLang="en-US" sz="2400">
                <a:solidFill>
                  <a:srgbClr val="FF0000"/>
                </a:solidFill>
                <a:latin typeface="宋体" panose="02010600030101010101" pitchFamily="2" charset="-122"/>
                <a:ea typeface="宋体" panose="02010600030101010101" pitchFamily="2" charset="-122"/>
              </a:rPr>
              <a:t>【解析】</a:t>
            </a:r>
            <a:r>
              <a:rPr lang="zh-CN" altLang="en-US" sz="2400">
                <a:latin typeface="宋体" panose="02010600030101010101" pitchFamily="2" charset="-122"/>
                <a:ea typeface="宋体" panose="02010600030101010101" pitchFamily="2" charset="-122"/>
              </a:rPr>
              <a:t>（1）通电时挂烫机消耗电能，使水槽内部水的内能增加，是将电能转化为内能的过程；（2）熨烫衣服时，冒气口冒出热的水蒸气遇到较冷的空气时会液化成小水珠，就是我们看到的“白气”．</a:t>
            </a:r>
          </a:p>
          <a:p>
            <a:pPr algn="l"/>
            <a:r>
              <a:rPr lang="zh-CN" altLang="en-US" sz="2400">
                <a:latin typeface="宋体" panose="02010600030101010101" pitchFamily="2" charset="-122"/>
                <a:ea typeface="宋体" panose="02010600030101010101" pitchFamily="2" charset="-122"/>
                <a:sym typeface="+mn-ea"/>
              </a:rPr>
              <a:t>   </a:t>
            </a:r>
            <a:r>
              <a:rPr lang="zh-CN" altLang="en-US" sz="2400">
                <a:solidFill>
                  <a:srgbClr val="FF0000"/>
                </a:solidFill>
                <a:latin typeface="宋体" panose="02010600030101010101" pitchFamily="2" charset="-122"/>
                <a:ea typeface="宋体" panose="02010600030101010101" pitchFamily="2" charset="-122"/>
                <a:sym typeface="+mn-ea"/>
              </a:rPr>
              <a:t>【答案】</a:t>
            </a:r>
            <a:r>
              <a:rPr lang="zh-CN" altLang="en-US" sz="2400">
                <a:latin typeface="宋体" panose="02010600030101010101" pitchFamily="2" charset="-122"/>
                <a:ea typeface="宋体" panose="02010600030101010101" pitchFamily="2" charset="-122"/>
              </a:rPr>
              <a:t>内  液化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blinds(horizontal)">
                                      <p:cBhvr>
                                        <p:cTn id="10"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11935" y="390525"/>
            <a:ext cx="1855470" cy="579120"/>
          </a:xfrm>
          <a:prstGeom prst="rect">
            <a:avLst/>
          </a:prstGeom>
          <a:noFill/>
        </p:spPr>
        <p:txBody>
          <a:bodyPr wrap="square" rtlCol="0">
            <a:spAutoFit/>
          </a:bodyPr>
          <a:lstStyle/>
          <a:p>
            <a:r>
              <a:rPr lang="zh-CN" altLang="zh-CN" sz="3200" dirty="0">
                <a:solidFill>
                  <a:srgbClr val="00B0F0"/>
                </a:solidFill>
              </a:rPr>
              <a:t>真题体验</a:t>
            </a:r>
            <a:r>
              <a:rPr lang="zh-CN" altLang="zh-CN" sz="3200" dirty="0"/>
              <a:t>  </a:t>
            </a:r>
            <a:endParaRPr lang="zh-CN" altLang="en-US" sz="3200" dirty="0"/>
          </a:p>
        </p:txBody>
      </p:sp>
      <p:sp>
        <p:nvSpPr>
          <p:cNvPr id="6" name="文本框 5"/>
          <p:cNvSpPr txBox="1"/>
          <p:nvPr/>
        </p:nvSpPr>
        <p:spPr>
          <a:xfrm>
            <a:off x="1511935" y="1087120"/>
            <a:ext cx="7432675" cy="2120900"/>
          </a:xfrm>
          <a:prstGeom prst="rect">
            <a:avLst/>
          </a:prstGeom>
          <a:noFill/>
        </p:spPr>
        <p:txBody>
          <a:bodyPr wrap="square" rtlCol="0">
            <a:spAutoFit/>
          </a:bodyPr>
          <a:lstStyle/>
          <a:p>
            <a:pPr algn="l">
              <a:lnSpc>
                <a:spcPct val="110000"/>
              </a:lnSpc>
            </a:pPr>
            <a:r>
              <a:rPr lang="en-US" sz="2400">
                <a:latin typeface="宋体" panose="02010600030101010101" pitchFamily="2" charset="-122"/>
                <a:ea typeface="宋体" panose="02010600030101010101" pitchFamily="2" charset="-122"/>
              </a:rPr>
              <a:t>    2.</a:t>
            </a:r>
            <a:r>
              <a:rPr lang="zh-CN" altLang="en-US" sz="2400">
                <a:solidFill>
                  <a:srgbClr val="FF0000"/>
                </a:solidFill>
                <a:latin typeface="宋体" panose="02010600030101010101" pitchFamily="2" charset="-122"/>
                <a:ea typeface="宋体" panose="02010600030101010101" pitchFamily="2" charset="-122"/>
              </a:rPr>
              <a:t>（2017年六盘水）</a:t>
            </a:r>
            <a:r>
              <a:rPr lang="zh-CN" altLang="en-US" sz="2400">
                <a:latin typeface="宋体" panose="02010600030101010101" pitchFamily="2" charset="-122"/>
                <a:ea typeface="宋体" panose="02010600030101010101" pitchFamily="2" charset="-122"/>
              </a:rPr>
              <a:t>小明家电能表本月初的示数为     ，本月底的示数如图所示，小明家本月消耗的电能为</a:t>
            </a:r>
            <a:r>
              <a:rPr lang="zh-CN" altLang="en-US" sz="2400" u="sng">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latin typeface="宋体" panose="02010600030101010101" pitchFamily="2" charset="-122"/>
                <a:ea typeface="宋体" panose="02010600030101010101" pitchFamily="2" charset="-122"/>
              </a:rPr>
              <a:t>kw•h，如果按0.5元/（kw•h）的电价计费，本月应付电费</a:t>
            </a:r>
            <a:r>
              <a:rPr lang="zh-CN" altLang="en-US" sz="2400" u="sng">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latin typeface="宋体" panose="02010600030101010101" pitchFamily="2" charset="-122"/>
                <a:ea typeface="宋体" panose="02010600030101010101" pitchFamily="2" charset="-122"/>
              </a:rPr>
              <a:t>元，该电能表的参数表明，小明家能同时使用的用电器总功率不得超过</a:t>
            </a:r>
            <a:r>
              <a:rPr lang="zh-CN" altLang="en-US" sz="2400" u="sng">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latin typeface="宋体" panose="02010600030101010101" pitchFamily="2" charset="-122"/>
                <a:ea typeface="宋体" panose="02010600030101010101" pitchFamily="2" charset="-122"/>
              </a:rPr>
              <a:t>W．</a:t>
            </a:r>
          </a:p>
        </p:txBody>
      </p:sp>
      <p:pic>
        <p:nvPicPr>
          <p:cNvPr id="3" name="图片 2" descr="4c0adabb[1]"/>
          <p:cNvPicPr>
            <a:picLocks noChangeAspect="1"/>
          </p:cNvPicPr>
          <p:nvPr/>
        </p:nvPicPr>
        <p:blipFill>
          <a:blip r:embed="rId2"/>
          <a:stretch>
            <a:fillRect/>
          </a:stretch>
        </p:blipFill>
        <p:spPr>
          <a:xfrm>
            <a:off x="1970405" y="1514475"/>
            <a:ext cx="720090" cy="308610"/>
          </a:xfrm>
          <a:prstGeom prst="rect">
            <a:avLst/>
          </a:prstGeom>
        </p:spPr>
      </p:pic>
      <p:pic>
        <p:nvPicPr>
          <p:cNvPr id="4" name="图片 3" descr="ad76efbd[1]"/>
          <p:cNvPicPr>
            <a:picLocks noChangeAspect="1"/>
          </p:cNvPicPr>
          <p:nvPr/>
        </p:nvPicPr>
        <p:blipFill>
          <a:blip r:embed="rId3"/>
          <a:stretch>
            <a:fillRect/>
          </a:stretch>
        </p:blipFill>
        <p:spPr>
          <a:xfrm>
            <a:off x="9212580" y="1185545"/>
            <a:ext cx="1555115" cy="1541145"/>
          </a:xfrm>
          <a:prstGeom prst="rect">
            <a:avLst/>
          </a:prstGeom>
        </p:spPr>
      </p:pic>
      <p:sp>
        <p:nvSpPr>
          <p:cNvPr id="5" name="文本框 4"/>
          <p:cNvSpPr txBox="1"/>
          <p:nvPr/>
        </p:nvSpPr>
        <p:spPr>
          <a:xfrm>
            <a:off x="1183005" y="3837305"/>
            <a:ext cx="9420225" cy="2120900"/>
          </a:xfrm>
          <a:prstGeom prst="rect">
            <a:avLst/>
          </a:prstGeom>
          <a:noFill/>
        </p:spPr>
        <p:txBody>
          <a:bodyPr wrap="square" rtlCol="0">
            <a:spAutoFit/>
          </a:bodyPr>
          <a:lstStyle/>
          <a:p>
            <a:pPr algn="l">
              <a:lnSpc>
                <a:spcPct val="110000"/>
              </a:lnSpc>
            </a:pPr>
            <a:r>
              <a:rPr lang="en-US" altLang="zh-CN" sz="2400">
                <a:solidFill>
                  <a:srgbClr val="FF0000"/>
                </a:solidFill>
                <a:latin typeface="宋体" panose="02010600030101010101" pitchFamily="2" charset="-122"/>
                <a:ea typeface="宋体" panose="02010600030101010101" pitchFamily="2" charset="-122"/>
              </a:rPr>
              <a:t>   </a:t>
            </a:r>
            <a:r>
              <a:rPr lang="zh-CN" altLang="en-US" sz="2400">
                <a:solidFill>
                  <a:srgbClr val="FF0000"/>
                </a:solidFill>
                <a:latin typeface="宋体" panose="02010600030101010101" pitchFamily="2" charset="-122"/>
                <a:ea typeface="宋体" panose="02010600030101010101" pitchFamily="2" charset="-122"/>
              </a:rPr>
              <a:t>【解析】</a:t>
            </a:r>
            <a:r>
              <a:rPr lang="zh-CN" altLang="en-US" sz="2400">
                <a:latin typeface="宋体" panose="02010600030101010101" pitchFamily="2" charset="-122"/>
                <a:ea typeface="宋体" panose="02010600030101010101" pitchFamily="2" charset="-122"/>
              </a:rPr>
              <a:t>消耗电能为：W=W</a:t>
            </a:r>
            <a:r>
              <a:rPr lang="zh-CN" altLang="en-US" sz="2400" baseline="-25000">
                <a:latin typeface="宋体" panose="02010600030101010101" pitchFamily="2" charset="-122"/>
                <a:ea typeface="宋体" panose="02010600030101010101" pitchFamily="2" charset="-122"/>
              </a:rPr>
              <a:t>1</a:t>
            </a:r>
            <a:r>
              <a:rPr lang="zh-CN" altLang="en-US" sz="2400">
                <a:latin typeface="宋体" panose="02010600030101010101" pitchFamily="2" charset="-122"/>
                <a:ea typeface="宋体" panose="02010600030101010101" pitchFamily="2" charset="-122"/>
              </a:rPr>
              <a:t>-W</a:t>
            </a:r>
            <a:r>
              <a:rPr lang="zh-CN" altLang="en-US" sz="2400" baseline="-25000">
                <a:latin typeface="宋体" panose="02010600030101010101" pitchFamily="2" charset="-122"/>
                <a:ea typeface="宋体" panose="02010600030101010101" pitchFamily="2" charset="-122"/>
              </a:rPr>
              <a:t>2</a:t>
            </a:r>
            <a:r>
              <a:rPr lang="zh-CN" altLang="en-US" sz="2400">
                <a:latin typeface="宋体" panose="02010600030101010101" pitchFamily="2" charset="-122"/>
                <a:ea typeface="宋体" panose="02010600030101010101" pitchFamily="2" charset="-122"/>
              </a:rPr>
              <a:t>=951.6kW•h-821.6kW•h=130kW•h．</a:t>
            </a:r>
          </a:p>
          <a:p>
            <a:pPr algn="l">
              <a:lnSpc>
                <a:spcPct val="110000"/>
              </a:lnSpc>
            </a:pPr>
            <a:r>
              <a:rPr lang="zh-CN" altLang="en-US" sz="2400">
                <a:latin typeface="宋体" panose="02010600030101010101" pitchFamily="2" charset="-122"/>
                <a:ea typeface="宋体" panose="02010600030101010101" pitchFamily="2" charset="-122"/>
              </a:rPr>
              <a:t>电费的单价为：0.5元/（kW•h），应交电费为：130kW•h×0.5元/（kW•h）=65元．已知U=220V，I=10A，使用的用电器总功率不得超过：P=UI=220V×10A=2200W．</a:t>
            </a:r>
          </a:p>
          <a:p>
            <a:pPr algn="l">
              <a:lnSpc>
                <a:spcPct val="110000"/>
              </a:lnSpc>
            </a:pPr>
            <a:r>
              <a:rPr lang="zh-CN" altLang="en-US" sz="2400">
                <a:solidFill>
                  <a:srgbClr val="FF0000"/>
                </a:solidFill>
                <a:latin typeface="宋体" panose="02010600030101010101" pitchFamily="2" charset="-122"/>
                <a:ea typeface="宋体" panose="02010600030101010101" pitchFamily="2" charset="-122"/>
                <a:sym typeface="+mn-ea"/>
              </a:rPr>
              <a:t>   【答案】</a:t>
            </a:r>
            <a:r>
              <a:rPr lang="zh-CN" altLang="en-US" sz="2400">
                <a:latin typeface="宋体" panose="02010600030101010101" pitchFamily="2" charset="-122"/>
                <a:ea typeface="宋体" panose="02010600030101010101" pitchFamily="2" charset="-122"/>
              </a:rPr>
              <a:t>130  65  2200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blinds(horizontal)">
                                      <p:cBhvr>
                                        <p:cTn id="10" dur="500"/>
                                        <p:tgtEl>
                                          <p:spTgt spid="5">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Effect transition="in" filter="blinds(horizontal)">
                                      <p:cBhvr>
                                        <p:cTn id="13"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11935" y="390525"/>
            <a:ext cx="1855470" cy="579120"/>
          </a:xfrm>
          <a:prstGeom prst="rect">
            <a:avLst/>
          </a:prstGeom>
          <a:noFill/>
        </p:spPr>
        <p:txBody>
          <a:bodyPr wrap="square" rtlCol="0">
            <a:spAutoFit/>
          </a:bodyPr>
          <a:lstStyle/>
          <a:p>
            <a:r>
              <a:rPr lang="zh-CN" altLang="zh-CN" sz="3200" dirty="0">
                <a:solidFill>
                  <a:srgbClr val="00B0F0"/>
                </a:solidFill>
              </a:rPr>
              <a:t>真题体验</a:t>
            </a:r>
            <a:r>
              <a:rPr lang="zh-CN" altLang="zh-CN" sz="3200" dirty="0"/>
              <a:t>  </a:t>
            </a:r>
            <a:endParaRPr lang="zh-CN" altLang="en-US" sz="3200" dirty="0"/>
          </a:p>
        </p:txBody>
      </p:sp>
      <p:sp>
        <p:nvSpPr>
          <p:cNvPr id="6" name="文本框 5"/>
          <p:cNvSpPr txBox="1"/>
          <p:nvPr/>
        </p:nvSpPr>
        <p:spPr>
          <a:xfrm>
            <a:off x="1511935" y="1141095"/>
            <a:ext cx="7711440" cy="2799715"/>
          </a:xfrm>
          <a:prstGeom prst="rect">
            <a:avLst/>
          </a:prstGeom>
          <a:noFill/>
        </p:spPr>
        <p:txBody>
          <a:bodyPr wrap="square" rtlCol="0">
            <a:spAutoFit/>
          </a:bodyPr>
          <a:lstStyle/>
          <a:p>
            <a:pPr algn="l">
              <a:lnSpc>
                <a:spcPct val="110000"/>
              </a:lnSpc>
            </a:pPr>
            <a:r>
              <a:rPr lang="en-US" altLang="zh-CN" sz="2000">
                <a:latin typeface="宋体" panose="02010600030101010101" pitchFamily="2" charset="-122"/>
                <a:ea typeface="宋体" panose="02010600030101010101" pitchFamily="2" charset="-122"/>
              </a:rPr>
              <a:t>    3.</a:t>
            </a:r>
            <a:r>
              <a:rPr lang="zh-CN" altLang="en-US" sz="2000">
                <a:solidFill>
                  <a:srgbClr val="FF0000"/>
                </a:solidFill>
                <a:latin typeface="宋体" panose="02010600030101010101" pitchFamily="2" charset="-122"/>
                <a:ea typeface="宋体" panose="02010600030101010101" pitchFamily="2" charset="-122"/>
              </a:rPr>
              <a:t>（2017年潍坊）</a:t>
            </a:r>
            <a:r>
              <a:rPr lang="zh-CN" altLang="en-US" sz="2000">
                <a:latin typeface="宋体" panose="02010600030101010101" pitchFamily="2" charset="-122"/>
                <a:ea typeface="宋体" panose="02010600030101010101" pitchFamily="2" charset="-122"/>
              </a:rPr>
              <a:t>某型号电饭锅具有保温与加热两种功能，其简化电路如图所示，R</a:t>
            </a:r>
            <a:r>
              <a:rPr lang="zh-CN" altLang="en-US" sz="2000" baseline="-25000">
                <a:latin typeface="宋体" panose="02010600030101010101" pitchFamily="2" charset="-122"/>
                <a:ea typeface="宋体" panose="02010600030101010101" pitchFamily="2" charset="-122"/>
              </a:rPr>
              <a:t>1</a:t>
            </a:r>
            <a:r>
              <a:rPr lang="zh-CN" altLang="en-US" sz="2000">
                <a:latin typeface="宋体" panose="02010600030101010101" pitchFamily="2" charset="-122"/>
                <a:ea typeface="宋体" panose="02010600030101010101" pitchFamily="2" charset="-122"/>
              </a:rPr>
              <a:t>、R</a:t>
            </a:r>
            <a:r>
              <a:rPr lang="zh-CN" altLang="en-US" sz="2000" baseline="-25000">
                <a:latin typeface="宋体" panose="02010600030101010101" pitchFamily="2" charset="-122"/>
                <a:ea typeface="宋体" panose="02010600030101010101" pitchFamily="2" charset="-122"/>
              </a:rPr>
              <a:t>2</a:t>
            </a:r>
            <a:r>
              <a:rPr lang="zh-CN" altLang="en-US" sz="2000">
                <a:latin typeface="宋体" panose="02010600030101010101" pitchFamily="2" charset="-122"/>
                <a:ea typeface="宋体" panose="02010600030101010101" pitchFamily="2" charset="-122"/>
              </a:rPr>
              <a:t>均为电热丝．下列说法正确的是（　　）</a:t>
            </a:r>
          </a:p>
          <a:p>
            <a:pPr algn="l">
              <a:lnSpc>
                <a:spcPct val="110000"/>
              </a:lnSpc>
            </a:pPr>
            <a:endParaRPr lang="zh-CN" altLang="en-US" sz="2000">
              <a:latin typeface="宋体" panose="02010600030101010101" pitchFamily="2" charset="-122"/>
              <a:ea typeface="宋体" panose="02010600030101010101" pitchFamily="2" charset="-122"/>
            </a:endParaRPr>
          </a:p>
          <a:p>
            <a:pPr algn="l">
              <a:lnSpc>
                <a:spcPct val="110000"/>
              </a:lnSpc>
            </a:pPr>
            <a:r>
              <a:rPr lang="zh-CN" altLang="en-US" sz="2000">
                <a:latin typeface="宋体" panose="02010600030101010101" pitchFamily="2" charset="-122"/>
                <a:ea typeface="宋体" panose="02010600030101010101" pitchFamily="2" charset="-122"/>
              </a:rPr>
              <a:t>    A．S</a:t>
            </a:r>
            <a:r>
              <a:rPr lang="zh-CN" altLang="en-US" sz="2000" baseline="-25000">
                <a:latin typeface="宋体" panose="02010600030101010101" pitchFamily="2" charset="-122"/>
                <a:ea typeface="宋体" panose="02010600030101010101" pitchFamily="2" charset="-122"/>
              </a:rPr>
              <a:t>1</a:t>
            </a:r>
            <a:r>
              <a:rPr lang="zh-CN" altLang="en-US" sz="2000">
                <a:latin typeface="宋体" panose="02010600030101010101" pitchFamily="2" charset="-122"/>
                <a:ea typeface="宋体" panose="02010600030101010101" pitchFamily="2" charset="-122"/>
              </a:rPr>
              <a:t>、S</a:t>
            </a:r>
            <a:r>
              <a:rPr lang="zh-CN" altLang="en-US" sz="2000" baseline="-25000">
                <a:latin typeface="宋体" panose="02010600030101010101" pitchFamily="2" charset="-122"/>
                <a:ea typeface="宋体" panose="02010600030101010101" pitchFamily="2" charset="-122"/>
              </a:rPr>
              <a:t>2</a:t>
            </a:r>
            <a:r>
              <a:rPr lang="zh-CN" altLang="en-US" sz="2000">
                <a:latin typeface="宋体" panose="02010600030101010101" pitchFamily="2" charset="-122"/>
                <a:ea typeface="宋体" panose="02010600030101010101" pitchFamily="2" charset="-122"/>
              </a:rPr>
              <a:t>闭合时，电饭锅处于加热状态 </a:t>
            </a:r>
          </a:p>
          <a:p>
            <a:pPr algn="l">
              <a:lnSpc>
                <a:spcPct val="110000"/>
              </a:lnSpc>
            </a:pPr>
            <a:r>
              <a:rPr lang="zh-CN" altLang="en-US" sz="2000">
                <a:latin typeface="宋体" panose="02010600030101010101" pitchFamily="2" charset="-122"/>
                <a:ea typeface="宋体" panose="02010600030101010101" pitchFamily="2" charset="-122"/>
              </a:rPr>
              <a:t>    B．S</a:t>
            </a:r>
            <a:r>
              <a:rPr lang="zh-CN" altLang="en-US" sz="2000" baseline="-25000">
                <a:latin typeface="宋体" panose="02010600030101010101" pitchFamily="2" charset="-122"/>
                <a:ea typeface="宋体" panose="02010600030101010101" pitchFamily="2" charset="-122"/>
              </a:rPr>
              <a:t>1</a:t>
            </a:r>
            <a:r>
              <a:rPr lang="zh-CN" altLang="en-US" sz="2000">
                <a:latin typeface="宋体" panose="02010600030101010101" pitchFamily="2" charset="-122"/>
                <a:ea typeface="宋体" panose="02010600030101010101" pitchFamily="2" charset="-122"/>
              </a:rPr>
              <a:t>、S</a:t>
            </a:r>
            <a:r>
              <a:rPr lang="zh-CN" altLang="en-US" sz="2000" baseline="-25000">
                <a:latin typeface="宋体" panose="02010600030101010101" pitchFamily="2" charset="-122"/>
                <a:ea typeface="宋体" panose="02010600030101010101" pitchFamily="2" charset="-122"/>
              </a:rPr>
              <a:t>2</a:t>
            </a:r>
            <a:r>
              <a:rPr lang="zh-CN" altLang="en-US" sz="2000">
                <a:latin typeface="宋体" panose="02010600030101010101" pitchFamily="2" charset="-122"/>
                <a:ea typeface="宋体" panose="02010600030101010101" pitchFamily="2" charset="-122"/>
              </a:rPr>
              <a:t>闭合时，电饭锅处于保温状态 </a:t>
            </a:r>
          </a:p>
          <a:p>
            <a:pPr algn="l">
              <a:lnSpc>
                <a:spcPct val="110000"/>
              </a:lnSpc>
            </a:pPr>
            <a:r>
              <a:rPr lang="zh-CN" altLang="en-US" sz="2000">
                <a:latin typeface="宋体" panose="02010600030101010101" pitchFamily="2" charset="-122"/>
                <a:ea typeface="宋体" panose="02010600030101010101" pitchFamily="2" charset="-122"/>
              </a:rPr>
              <a:t>    C．S</a:t>
            </a:r>
            <a:r>
              <a:rPr lang="zh-CN" altLang="en-US" sz="2000" baseline="-25000">
                <a:latin typeface="宋体" panose="02010600030101010101" pitchFamily="2" charset="-122"/>
                <a:ea typeface="宋体" panose="02010600030101010101" pitchFamily="2" charset="-122"/>
              </a:rPr>
              <a:t>1</a:t>
            </a:r>
            <a:r>
              <a:rPr lang="zh-CN" altLang="en-US" sz="2000">
                <a:latin typeface="宋体" panose="02010600030101010101" pitchFamily="2" charset="-122"/>
                <a:ea typeface="宋体" panose="02010600030101010101" pitchFamily="2" charset="-122"/>
              </a:rPr>
              <a:t>闭合、S</a:t>
            </a:r>
            <a:r>
              <a:rPr lang="zh-CN" altLang="en-US" sz="2000" baseline="-25000">
                <a:latin typeface="宋体" panose="02010600030101010101" pitchFamily="2" charset="-122"/>
                <a:ea typeface="宋体" panose="02010600030101010101" pitchFamily="2" charset="-122"/>
              </a:rPr>
              <a:t>2</a:t>
            </a:r>
            <a:r>
              <a:rPr lang="zh-CN" altLang="en-US" sz="2000">
                <a:latin typeface="宋体" panose="02010600030101010101" pitchFamily="2" charset="-122"/>
                <a:ea typeface="宋体" panose="02010600030101010101" pitchFamily="2" charset="-122"/>
              </a:rPr>
              <a:t>断开时，电饭锅处于加热状态 </a:t>
            </a:r>
          </a:p>
          <a:p>
            <a:pPr algn="l">
              <a:lnSpc>
                <a:spcPct val="110000"/>
              </a:lnSpc>
            </a:pPr>
            <a:r>
              <a:rPr lang="zh-CN" altLang="en-US" sz="2000">
                <a:latin typeface="宋体" panose="02010600030101010101" pitchFamily="2" charset="-122"/>
                <a:ea typeface="宋体" panose="02010600030101010101" pitchFamily="2" charset="-122"/>
              </a:rPr>
              <a:t>    D．S</a:t>
            </a:r>
            <a:r>
              <a:rPr lang="zh-CN" altLang="en-US" sz="2000" baseline="-25000">
                <a:latin typeface="宋体" panose="02010600030101010101" pitchFamily="2" charset="-122"/>
                <a:ea typeface="宋体" panose="02010600030101010101" pitchFamily="2" charset="-122"/>
              </a:rPr>
              <a:t>1</a:t>
            </a:r>
            <a:r>
              <a:rPr lang="zh-CN" altLang="en-US" sz="2000">
                <a:latin typeface="宋体" panose="02010600030101010101" pitchFamily="2" charset="-122"/>
                <a:ea typeface="宋体" panose="02010600030101010101" pitchFamily="2" charset="-122"/>
              </a:rPr>
              <a:t>断开、S</a:t>
            </a:r>
            <a:r>
              <a:rPr lang="zh-CN" altLang="en-US" sz="2000" baseline="-25000">
                <a:latin typeface="宋体" panose="02010600030101010101" pitchFamily="2" charset="-122"/>
                <a:ea typeface="宋体" panose="02010600030101010101" pitchFamily="2" charset="-122"/>
              </a:rPr>
              <a:t>2</a:t>
            </a:r>
            <a:r>
              <a:rPr lang="zh-CN" altLang="en-US" sz="2000">
                <a:latin typeface="宋体" panose="02010600030101010101" pitchFamily="2" charset="-122"/>
                <a:ea typeface="宋体" panose="02010600030101010101" pitchFamily="2" charset="-122"/>
              </a:rPr>
              <a:t>闭合时，电饭锅处于保温状态 </a:t>
            </a:r>
          </a:p>
          <a:p>
            <a:pPr algn="l">
              <a:lnSpc>
                <a:spcPct val="110000"/>
              </a:lnSpc>
            </a:pPr>
            <a:endParaRPr lang="zh-CN" altLang="en-US" sz="2000">
              <a:latin typeface="宋体" panose="02010600030101010101" pitchFamily="2" charset="-122"/>
              <a:ea typeface="宋体" panose="02010600030101010101" pitchFamily="2" charset="-122"/>
            </a:endParaRPr>
          </a:p>
        </p:txBody>
      </p:sp>
      <p:pic>
        <p:nvPicPr>
          <p:cNvPr id="8" name="图片 7" descr="14c5c062[1]"/>
          <p:cNvPicPr>
            <a:picLocks noChangeAspect="1"/>
          </p:cNvPicPr>
          <p:nvPr/>
        </p:nvPicPr>
        <p:blipFill>
          <a:blip r:embed="rId2"/>
          <a:stretch>
            <a:fillRect/>
          </a:stretch>
        </p:blipFill>
        <p:spPr>
          <a:xfrm>
            <a:off x="9453245" y="1228725"/>
            <a:ext cx="2292985" cy="1578610"/>
          </a:xfrm>
          <a:prstGeom prst="rect">
            <a:avLst/>
          </a:prstGeom>
        </p:spPr>
      </p:pic>
      <p:sp>
        <p:nvSpPr>
          <p:cNvPr id="9" name="文本框 8"/>
          <p:cNvSpPr txBox="1"/>
          <p:nvPr/>
        </p:nvSpPr>
        <p:spPr>
          <a:xfrm>
            <a:off x="1511935" y="4002405"/>
            <a:ext cx="9445625" cy="2122805"/>
          </a:xfrm>
          <a:prstGeom prst="rect">
            <a:avLst/>
          </a:prstGeom>
          <a:noFill/>
        </p:spPr>
        <p:txBody>
          <a:bodyPr wrap="square" rtlCol="0">
            <a:spAutoFit/>
          </a:bodyPr>
          <a:lstStyle/>
          <a:p>
            <a:pPr algn="l">
              <a:lnSpc>
                <a:spcPct val="110000"/>
              </a:lnSpc>
            </a:pPr>
            <a:r>
              <a:rPr lang="en-US" altLang="zh-CN" sz="2000">
                <a:solidFill>
                  <a:srgbClr val="FF0000"/>
                </a:solidFill>
                <a:latin typeface="宋体" panose="02010600030101010101" pitchFamily="2" charset="-122"/>
                <a:ea typeface="宋体" panose="02010600030101010101" pitchFamily="2" charset="-122"/>
              </a:rPr>
              <a:t>   </a:t>
            </a:r>
            <a:r>
              <a:rPr lang="zh-CN" altLang="en-US" sz="2000">
                <a:solidFill>
                  <a:srgbClr val="FF0000"/>
                </a:solidFill>
                <a:latin typeface="宋体" panose="02010600030101010101" pitchFamily="2" charset="-122"/>
                <a:ea typeface="宋体" panose="02010600030101010101" pitchFamily="2" charset="-122"/>
              </a:rPr>
              <a:t>【解析】</a:t>
            </a:r>
            <a:r>
              <a:rPr lang="zh-CN" altLang="en-US" sz="2000">
                <a:latin typeface="宋体" panose="02010600030101010101" pitchFamily="2" charset="-122"/>
                <a:ea typeface="宋体" panose="02010600030101010101" pitchFamily="2" charset="-122"/>
              </a:rPr>
              <a:t>由电路图可知，当S</a:t>
            </a:r>
            <a:r>
              <a:rPr lang="zh-CN" altLang="en-US" sz="2000" baseline="-25000">
                <a:latin typeface="宋体" panose="02010600030101010101" pitchFamily="2" charset="-122"/>
                <a:ea typeface="宋体" panose="02010600030101010101" pitchFamily="2" charset="-122"/>
              </a:rPr>
              <a:t>1</a:t>
            </a:r>
            <a:r>
              <a:rPr lang="zh-CN" altLang="en-US" sz="2000">
                <a:latin typeface="宋体" panose="02010600030101010101" pitchFamily="2" charset="-122"/>
                <a:ea typeface="宋体" panose="02010600030101010101" pitchFamily="2" charset="-122"/>
              </a:rPr>
              <a:t>、S</a:t>
            </a:r>
            <a:r>
              <a:rPr lang="zh-CN" altLang="en-US" sz="2000" baseline="-25000">
                <a:latin typeface="宋体" panose="02010600030101010101" pitchFamily="2" charset="-122"/>
                <a:ea typeface="宋体" panose="02010600030101010101" pitchFamily="2" charset="-122"/>
              </a:rPr>
              <a:t>2</a:t>
            </a:r>
            <a:r>
              <a:rPr lang="zh-CN" altLang="en-US" sz="2000">
                <a:latin typeface="宋体" panose="02010600030101010101" pitchFamily="2" charset="-122"/>
                <a:ea typeface="宋体" panose="02010600030101010101" pitchFamily="2" charset="-122"/>
              </a:rPr>
              <a:t>闭合时，R</a:t>
            </a:r>
            <a:r>
              <a:rPr lang="zh-CN" altLang="en-US" sz="2000" baseline="-25000">
                <a:latin typeface="宋体" panose="02010600030101010101" pitchFamily="2" charset="-122"/>
                <a:ea typeface="宋体" panose="02010600030101010101" pitchFamily="2" charset="-122"/>
              </a:rPr>
              <a:t>1</a:t>
            </a:r>
            <a:r>
              <a:rPr lang="zh-CN" altLang="en-US" sz="2000">
                <a:latin typeface="宋体" panose="02010600030101010101" pitchFamily="2" charset="-122"/>
                <a:ea typeface="宋体" panose="02010600030101010101" pitchFamily="2" charset="-122"/>
              </a:rPr>
              <a:t>短路，电路中只有R</a:t>
            </a:r>
            <a:r>
              <a:rPr lang="zh-CN" altLang="en-US" sz="2000" baseline="-25000">
                <a:latin typeface="宋体" panose="02010600030101010101" pitchFamily="2" charset="-122"/>
                <a:ea typeface="宋体" panose="02010600030101010101" pitchFamily="2" charset="-122"/>
              </a:rPr>
              <a:t>2</a:t>
            </a:r>
            <a:r>
              <a:rPr lang="zh-CN" altLang="en-US" sz="2000">
                <a:latin typeface="宋体" panose="02010600030101010101" pitchFamily="2" charset="-122"/>
                <a:ea typeface="宋体" panose="02010600030101010101" pitchFamily="2" charset="-122"/>
              </a:rPr>
              <a:t>；当S</a:t>
            </a:r>
            <a:r>
              <a:rPr lang="zh-CN" altLang="en-US" sz="2000" baseline="-25000">
                <a:latin typeface="宋体" panose="02010600030101010101" pitchFamily="2" charset="-122"/>
                <a:ea typeface="宋体" panose="02010600030101010101" pitchFamily="2" charset="-122"/>
              </a:rPr>
              <a:t>1</a:t>
            </a:r>
            <a:r>
              <a:rPr lang="zh-CN" altLang="en-US" sz="2000">
                <a:latin typeface="宋体" panose="02010600030101010101" pitchFamily="2" charset="-122"/>
                <a:ea typeface="宋体" panose="02010600030101010101" pitchFamily="2" charset="-122"/>
              </a:rPr>
              <a:t>闭合、S</a:t>
            </a:r>
            <a:r>
              <a:rPr lang="zh-CN" altLang="en-US" sz="2000" baseline="-25000">
                <a:latin typeface="宋体" panose="02010600030101010101" pitchFamily="2" charset="-122"/>
                <a:ea typeface="宋体" panose="02010600030101010101" pitchFamily="2" charset="-122"/>
              </a:rPr>
              <a:t>2</a:t>
            </a:r>
            <a:r>
              <a:rPr lang="zh-CN" altLang="en-US" sz="2000">
                <a:latin typeface="宋体" panose="02010600030101010101" pitchFamily="2" charset="-122"/>
                <a:ea typeface="宋体" panose="02010600030101010101" pitchFamily="2" charset="-122"/>
              </a:rPr>
              <a:t>断开时，R</a:t>
            </a:r>
            <a:r>
              <a:rPr lang="zh-CN" altLang="en-US" sz="2000" baseline="-25000">
                <a:latin typeface="宋体" panose="02010600030101010101" pitchFamily="2" charset="-122"/>
                <a:ea typeface="宋体" panose="02010600030101010101" pitchFamily="2" charset="-122"/>
              </a:rPr>
              <a:t>1</a:t>
            </a:r>
            <a:r>
              <a:rPr lang="zh-CN" altLang="en-US" sz="2000">
                <a:latin typeface="宋体" panose="02010600030101010101" pitchFamily="2" charset="-122"/>
                <a:ea typeface="宋体" panose="02010600030101010101" pitchFamily="2" charset="-122"/>
                <a:sym typeface="+mn-ea"/>
              </a:rPr>
              <a:t>、</a:t>
            </a:r>
            <a:r>
              <a:rPr lang="zh-CN" altLang="en-US" sz="2000">
                <a:latin typeface="宋体" panose="02010600030101010101" pitchFamily="2" charset="-122"/>
                <a:ea typeface="宋体" panose="02010600030101010101" pitchFamily="2" charset="-122"/>
              </a:rPr>
              <a:t>R</a:t>
            </a:r>
            <a:r>
              <a:rPr lang="zh-CN" altLang="en-US" sz="2000" baseline="-25000">
                <a:latin typeface="宋体" panose="02010600030101010101" pitchFamily="2" charset="-122"/>
                <a:ea typeface="宋体" panose="02010600030101010101" pitchFamily="2" charset="-122"/>
              </a:rPr>
              <a:t>2</a:t>
            </a:r>
            <a:r>
              <a:rPr lang="zh-CN" altLang="en-US" sz="2000">
                <a:latin typeface="宋体" panose="02010600030101010101" pitchFamily="2" charset="-122"/>
                <a:ea typeface="宋体" panose="02010600030101010101" pitchFamily="2" charset="-122"/>
              </a:rPr>
              <a:t>串联，S</a:t>
            </a:r>
            <a:r>
              <a:rPr lang="zh-CN" altLang="en-US" sz="2000" baseline="-25000">
                <a:latin typeface="宋体" panose="02010600030101010101" pitchFamily="2" charset="-122"/>
                <a:ea typeface="宋体" panose="02010600030101010101" pitchFamily="2" charset="-122"/>
              </a:rPr>
              <a:t>1</a:t>
            </a:r>
            <a:r>
              <a:rPr lang="zh-CN" altLang="en-US" sz="2000">
                <a:latin typeface="宋体" panose="02010600030101010101" pitchFamily="2" charset="-122"/>
                <a:ea typeface="宋体" panose="02010600030101010101" pitchFamily="2" charset="-122"/>
              </a:rPr>
              <a:t>断开、S</a:t>
            </a:r>
            <a:r>
              <a:rPr lang="zh-CN" altLang="en-US" sz="2000" baseline="-25000">
                <a:latin typeface="宋体" panose="02010600030101010101" pitchFamily="2" charset="-122"/>
                <a:ea typeface="宋体" panose="02010600030101010101" pitchFamily="2" charset="-122"/>
              </a:rPr>
              <a:t>2</a:t>
            </a:r>
            <a:r>
              <a:rPr lang="zh-CN" altLang="en-US" sz="2000">
                <a:latin typeface="宋体" panose="02010600030101010101" pitchFamily="2" charset="-122"/>
                <a:ea typeface="宋体" panose="02010600030101010101" pitchFamily="2" charset="-122"/>
              </a:rPr>
              <a:t>闭合时，整个电路断开，电饭锅不工作；可见，当S</a:t>
            </a:r>
            <a:r>
              <a:rPr lang="zh-CN" altLang="en-US" sz="2000" baseline="-25000">
                <a:latin typeface="宋体" panose="02010600030101010101" pitchFamily="2" charset="-122"/>
                <a:ea typeface="宋体" panose="02010600030101010101" pitchFamily="2" charset="-122"/>
              </a:rPr>
              <a:t>1</a:t>
            </a:r>
            <a:r>
              <a:rPr lang="zh-CN" altLang="en-US" sz="2000">
                <a:latin typeface="宋体" panose="02010600030101010101" pitchFamily="2" charset="-122"/>
                <a:ea typeface="宋体" panose="02010600030101010101" pitchFamily="2" charset="-122"/>
              </a:rPr>
              <a:t>、S</a:t>
            </a:r>
            <a:r>
              <a:rPr lang="zh-CN" altLang="en-US" sz="2000" baseline="-25000">
                <a:latin typeface="宋体" panose="02010600030101010101" pitchFamily="2" charset="-122"/>
                <a:ea typeface="宋体" panose="02010600030101010101" pitchFamily="2" charset="-122"/>
              </a:rPr>
              <a:t>2</a:t>
            </a:r>
            <a:r>
              <a:rPr lang="zh-CN" altLang="en-US" sz="2000">
                <a:latin typeface="宋体" panose="02010600030101010101" pitchFamily="2" charset="-122"/>
                <a:ea typeface="宋体" panose="02010600030101010101" pitchFamily="2" charset="-122"/>
              </a:rPr>
              <a:t>闭合时，电路中电阻最小，当S</a:t>
            </a:r>
            <a:r>
              <a:rPr lang="zh-CN" altLang="en-US" sz="2000" baseline="-25000">
                <a:latin typeface="宋体" panose="02010600030101010101" pitchFamily="2" charset="-122"/>
                <a:ea typeface="宋体" panose="02010600030101010101" pitchFamily="2" charset="-122"/>
              </a:rPr>
              <a:t>1</a:t>
            </a:r>
            <a:r>
              <a:rPr lang="zh-CN" altLang="en-US" sz="2000">
                <a:latin typeface="宋体" panose="02010600030101010101" pitchFamily="2" charset="-122"/>
                <a:ea typeface="宋体" panose="02010600030101010101" pitchFamily="2" charset="-122"/>
              </a:rPr>
              <a:t>闭合、S</a:t>
            </a:r>
            <a:r>
              <a:rPr lang="zh-CN" altLang="en-US" sz="2000" baseline="-25000">
                <a:latin typeface="宋体" panose="02010600030101010101" pitchFamily="2" charset="-122"/>
                <a:ea typeface="宋体" panose="02010600030101010101" pitchFamily="2" charset="-122"/>
              </a:rPr>
              <a:t>2</a:t>
            </a:r>
            <a:r>
              <a:rPr lang="zh-CN" altLang="en-US" sz="2000">
                <a:latin typeface="宋体" panose="02010600030101010101" pitchFamily="2" charset="-122"/>
                <a:ea typeface="宋体" panose="02010600030101010101" pitchFamily="2" charset="-122"/>
              </a:rPr>
              <a:t>断开时，电路中电阻较大，由P=U</a:t>
            </a:r>
            <a:r>
              <a:rPr lang="zh-CN" altLang="en-US" sz="2000" baseline="30000">
                <a:latin typeface="宋体" panose="02010600030101010101" pitchFamily="2" charset="-122"/>
                <a:ea typeface="宋体" panose="02010600030101010101" pitchFamily="2" charset="-122"/>
              </a:rPr>
              <a:t>2</a:t>
            </a:r>
            <a:r>
              <a:rPr lang="en-US" altLang="zh-CN" sz="2000">
                <a:latin typeface="宋体" panose="02010600030101010101" pitchFamily="2" charset="-122"/>
                <a:ea typeface="宋体" panose="02010600030101010101" pitchFamily="2" charset="-122"/>
              </a:rPr>
              <a:t>/</a:t>
            </a:r>
            <a:r>
              <a:rPr lang="zh-CN" altLang="en-US" sz="2000">
                <a:latin typeface="宋体" panose="02010600030101010101" pitchFamily="2" charset="-122"/>
                <a:ea typeface="宋体" panose="02010600030101010101" pitchFamily="2" charset="-122"/>
              </a:rPr>
              <a:t>R 可知，当S</a:t>
            </a:r>
            <a:r>
              <a:rPr lang="zh-CN" altLang="en-US" sz="2000" baseline="-25000">
                <a:latin typeface="宋体" panose="02010600030101010101" pitchFamily="2" charset="-122"/>
                <a:ea typeface="宋体" panose="02010600030101010101" pitchFamily="2" charset="-122"/>
              </a:rPr>
              <a:t>1</a:t>
            </a:r>
            <a:r>
              <a:rPr lang="zh-CN" altLang="en-US" sz="2000">
                <a:latin typeface="宋体" panose="02010600030101010101" pitchFamily="2" charset="-122"/>
                <a:ea typeface="宋体" panose="02010600030101010101" pitchFamily="2" charset="-122"/>
              </a:rPr>
              <a:t>、S</a:t>
            </a:r>
            <a:r>
              <a:rPr lang="zh-CN" altLang="en-US" sz="2000" baseline="-25000">
                <a:latin typeface="宋体" panose="02010600030101010101" pitchFamily="2" charset="-122"/>
                <a:ea typeface="宋体" panose="02010600030101010101" pitchFamily="2" charset="-122"/>
              </a:rPr>
              <a:t>2</a:t>
            </a:r>
            <a:r>
              <a:rPr lang="zh-CN" altLang="en-US" sz="2000">
                <a:latin typeface="宋体" panose="02010600030101010101" pitchFamily="2" charset="-122"/>
                <a:ea typeface="宋体" panose="02010600030101010101" pitchFamily="2" charset="-122"/>
              </a:rPr>
              <a:t>闭合时，电功率最大，处于加热状态；当S</a:t>
            </a:r>
            <a:r>
              <a:rPr lang="zh-CN" altLang="en-US" sz="2000" baseline="-25000">
                <a:latin typeface="宋体" panose="02010600030101010101" pitchFamily="2" charset="-122"/>
                <a:ea typeface="宋体" panose="02010600030101010101" pitchFamily="2" charset="-122"/>
              </a:rPr>
              <a:t>1</a:t>
            </a:r>
            <a:r>
              <a:rPr lang="zh-CN" altLang="en-US" sz="2000">
                <a:latin typeface="宋体" panose="02010600030101010101" pitchFamily="2" charset="-122"/>
                <a:ea typeface="宋体" panose="02010600030101010101" pitchFamily="2" charset="-122"/>
              </a:rPr>
              <a:t>闭合、S</a:t>
            </a:r>
            <a:r>
              <a:rPr lang="zh-CN" altLang="en-US" sz="2000" baseline="-25000">
                <a:latin typeface="宋体" panose="02010600030101010101" pitchFamily="2" charset="-122"/>
                <a:ea typeface="宋体" panose="02010600030101010101" pitchFamily="2" charset="-122"/>
              </a:rPr>
              <a:t>2</a:t>
            </a:r>
            <a:r>
              <a:rPr lang="zh-CN" altLang="en-US" sz="2000">
                <a:latin typeface="宋体" panose="02010600030101010101" pitchFamily="2" charset="-122"/>
                <a:ea typeface="宋体" panose="02010600030101010101" pitchFamily="2" charset="-122"/>
              </a:rPr>
              <a:t>断开时，电功率较小，处于保温状态．故A正确、BCD错误．</a:t>
            </a:r>
          </a:p>
          <a:p>
            <a:pPr algn="l">
              <a:lnSpc>
                <a:spcPct val="110000"/>
              </a:lnSpc>
            </a:pPr>
            <a:r>
              <a:rPr lang="zh-CN" altLang="en-US" sz="2000">
                <a:solidFill>
                  <a:srgbClr val="FF0000"/>
                </a:solidFill>
                <a:latin typeface="宋体" panose="02010600030101010101" pitchFamily="2" charset="-122"/>
                <a:ea typeface="宋体" panose="02010600030101010101" pitchFamily="2" charset="-122"/>
                <a:sym typeface="+mn-ea"/>
              </a:rPr>
              <a:t>   【答案】</a:t>
            </a:r>
            <a:r>
              <a:rPr lang="en-US" altLang="zh-CN" sz="2000">
                <a:solidFill>
                  <a:schemeClr val="tx1"/>
                </a:solidFill>
                <a:latin typeface="宋体" panose="02010600030101010101" pitchFamily="2" charset="-122"/>
                <a:ea typeface="宋体" panose="02010600030101010101" pitchFamily="2" charset="-122"/>
                <a:sym typeface="+mn-ea"/>
              </a:rPr>
              <a:t>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9">
                                            <p:txEl>
                                              <p:pRg st="1" end="1"/>
                                            </p:txEl>
                                          </p:spTgt>
                                        </p:tgtEl>
                                        <p:attrNameLst>
                                          <p:attrName>style.visibility</p:attrName>
                                        </p:attrNameLst>
                                      </p:cBhvr>
                                      <p:to>
                                        <p:strVal val="visible"/>
                                      </p:to>
                                    </p:set>
                                    <p:animEffect transition="in" filter="blinds(horizontal)">
                                      <p:cBhvr>
                                        <p:cTn id="10" dur="5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WordArt 2"/>
          <p:cNvSpPr>
            <a:spLocks noChangeArrowheads="1" noChangeShapeType="1"/>
          </p:cNvSpPr>
          <p:nvPr/>
        </p:nvSpPr>
        <p:spPr bwMode="auto">
          <a:xfrm>
            <a:off x="2484437" y="188912"/>
            <a:ext cx="5107599" cy="993935"/>
          </a:xfrm>
          <a:prstGeom prst="rect">
            <a:avLst/>
          </a:prstGeom>
        </p:spPr>
        <p:txBody>
          <a:bodyPr wrap="none" fromWordArt="1">
            <a:prstTxWarp prst="textPlain">
              <a:avLst>
                <a:gd name="adj" fmla="val 50000"/>
              </a:avLst>
            </a:prstTxWarp>
          </a:bodyPr>
          <a:lstStyle/>
          <a:p>
            <a:pPr algn="ctr"/>
            <a:endParaRPr lang="zh-CN" altLang="en-US" sz="3600" b="1" dirty="0">
              <a:ln w="9525">
                <a:noFill/>
                <a:round/>
              </a:ln>
              <a:solidFill>
                <a:schemeClr val="bg1"/>
              </a:solidFill>
              <a:effectLst>
                <a:outerShdw dist="38100" dir="5400000" algn="ctr" rotWithShape="0">
                  <a:srgbClr val="4D4D4D">
                    <a:alpha val="75000"/>
                  </a:srgbClr>
                </a:outerShdw>
              </a:effectLst>
              <a:latin typeface="黑体" panose="02010600030101010101" pitchFamily="49" charset="-122"/>
              <a:ea typeface="黑体" panose="02010600030101010101" pitchFamily="49" charset="-122"/>
            </a:endParaRPr>
          </a:p>
        </p:txBody>
      </p:sp>
      <p:sp>
        <p:nvSpPr>
          <p:cNvPr id="11" name="文本框 20493"/>
          <p:cNvSpPr txBox="1"/>
          <p:nvPr/>
        </p:nvSpPr>
        <p:spPr>
          <a:xfrm>
            <a:off x="2458228" y="619417"/>
            <a:ext cx="6337300" cy="645160"/>
          </a:xfrm>
          <a:prstGeom prst="rect">
            <a:avLst/>
          </a:prstGeom>
          <a:noFill/>
          <a:ln w="9525">
            <a:noFill/>
          </a:ln>
        </p:spPr>
        <p:txBody>
          <a:bodyPr anchor="t">
            <a:spAutoFit/>
          </a:bodyPr>
          <a:lstStyle/>
          <a:p>
            <a:pPr lvl="0" algn="ctr">
              <a:spcBef>
                <a:spcPct val="50000"/>
              </a:spcBef>
            </a:pPr>
            <a:r>
              <a:rPr lang="zh-CN" altLang="en-US" sz="3600" b="1" dirty="0" smtClean="0">
                <a:solidFill>
                  <a:schemeClr val="tx2"/>
                </a:solidFill>
                <a:latin typeface="Arial" panose="020B0604020202020204" pitchFamily="34" charset="0"/>
                <a:ea typeface="华文仿宋" panose="02010600040101010101" pitchFamily="2" charset="-122"/>
              </a:rPr>
              <a:t>考点一   电能和电功 </a:t>
            </a:r>
            <a:endParaRPr lang="zh-CN" altLang="en-US" sz="3600" b="1" dirty="0">
              <a:solidFill>
                <a:schemeClr val="tx2"/>
              </a:solidFill>
              <a:latin typeface="Arial" panose="020B0604020202020204" pitchFamily="34" charset="0"/>
              <a:ea typeface="华文仿宋" panose="02010600040101010101" pitchFamily="2" charset="-122"/>
            </a:endParaRPr>
          </a:p>
        </p:txBody>
      </p:sp>
      <p:pic>
        <p:nvPicPr>
          <p:cNvPr id="4" name="Picture 5"/>
          <p:cNvPicPr preferRelativeResize="0">
            <a:picLocks noChangeAspect="1" noChangeArrowheads="1"/>
          </p:cNvPicPr>
          <p:nvPr/>
        </p:nvPicPr>
        <p:blipFill>
          <a:blip r:embed="rId2"/>
          <a:srcRect/>
          <a:stretch>
            <a:fillRect/>
          </a:stretch>
        </p:blipFill>
        <p:spPr bwMode="auto">
          <a:xfrm>
            <a:off x="1763713" y="1369753"/>
            <a:ext cx="3141662" cy="1951037"/>
          </a:xfrm>
          <a:prstGeom prst="rect">
            <a:avLst/>
          </a:prstGeom>
          <a:noFill/>
          <a:ln w="19050" cap="flat" cmpd="sng">
            <a:solidFill>
              <a:srgbClr val="5F5F5F"/>
            </a:solidFill>
            <a:miter lim="800000"/>
            <a:headEnd/>
            <a:tailEnd/>
          </a:ln>
          <a:effectLst>
            <a:outerShdw dist="107763" dir="2700000" algn="ctr" rotWithShape="0">
              <a:srgbClr val="808080">
                <a:alpha val="50000"/>
              </a:srgbClr>
            </a:outerShdw>
          </a:effectLst>
        </p:spPr>
      </p:pic>
      <p:sp>
        <p:nvSpPr>
          <p:cNvPr id="5" name="Text Box 24"/>
          <p:cNvSpPr txBox="1">
            <a:spLocks noChangeArrowheads="1"/>
          </p:cNvSpPr>
          <p:nvPr/>
        </p:nvSpPr>
        <p:spPr bwMode="auto">
          <a:xfrm>
            <a:off x="1880183" y="1428944"/>
            <a:ext cx="2663825" cy="447675"/>
          </a:xfrm>
          <a:prstGeom prst="rect">
            <a:avLst/>
          </a:prstGeom>
          <a:noFill/>
          <a:ln w="9525">
            <a:noFill/>
            <a:miter lim="800000"/>
          </a:ln>
          <a:effectLst/>
        </p:spPr>
        <p:txBody>
          <a:bodyPr lIns="18000" tIns="10800" rIns="0" bIns="10800">
            <a:spAutoFit/>
          </a:bodyPr>
          <a:lstStyle/>
          <a:p>
            <a:pPr eaLnBrk="0" hangingPunct="0"/>
            <a:r>
              <a:rPr lang="zh-CN" altLang="en-US" sz="2800" b="1" dirty="0">
                <a:solidFill>
                  <a:schemeClr val="bg1"/>
                </a:solidFill>
                <a:latin typeface="宋体" panose="02010600030101010101" pitchFamily="2" charset="-122"/>
              </a:rPr>
              <a:t>电灯为我们照明</a:t>
            </a:r>
          </a:p>
        </p:txBody>
      </p:sp>
      <p:sp>
        <p:nvSpPr>
          <p:cNvPr id="6" name="Text Box 11"/>
          <p:cNvSpPr txBox="1">
            <a:spLocks noChangeArrowheads="1"/>
          </p:cNvSpPr>
          <p:nvPr/>
        </p:nvSpPr>
        <p:spPr bwMode="auto">
          <a:xfrm>
            <a:off x="1888218" y="3399712"/>
            <a:ext cx="3241675" cy="447675"/>
          </a:xfrm>
          <a:prstGeom prst="rect">
            <a:avLst/>
          </a:prstGeom>
          <a:noFill/>
          <a:ln w="9525">
            <a:noFill/>
            <a:miter lim="800000"/>
          </a:ln>
          <a:effectLst/>
        </p:spPr>
        <p:txBody>
          <a:bodyPr lIns="18000" tIns="10800" rIns="0" bIns="10800">
            <a:spAutoFit/>
          </a:bodyPr>
          <a:lstStyle/>
          <a:p>
            <a:pPr algn="just" eaLnBrk="0" hangingPunct="0">
              <a:spcBef>
                <a:spcPct val="50000"/>
              </a:spcBef>
            </a:pPr>
            <a:r>
              <a:rPr lang="zh-CN" altLang="en-US" sz="2800" b="1" dirty="0">
                <a:solidFill>
                  <a:srgbClr val="CC0000"/>
                </a:solidFill>
              </a:rPr>
              <a:t>电能转化为光能</a:t>
            </a:r>
          </a:p>
        </p:txBody>
      </p:sp>
      <p:pic>
        <p:nvPicPr>
          <p:cNvPr id="7" name="Picture 2" descr="http://t1.baidu.com/it/u=3496457415,1507603756&amp;fm=23&amp;gp=0.jpg"/>
          <p:cNvPicPr preferRelativeResize="0">
            <a:picLocks noChangeAspect="1" noChangeArrowheads="1"/>
          </p:cNvPicPr>
          <p:nvPr/>
        </p:nvPicPr>
        <p:blipFill>
          <a:blip r:embed="rId3"/>
          <a:srcRect/>
          <a:stretch>
            <a:fillRect/>
          </a:stretch>
        </p:blipFill>
        <p:spPr bwMode="auto">
          <a:xfrm>
            <a:off x="6537099" y="1605824"/>
            <a:ext cx="3117850" cy="3117850"/>
          </a:xfrm>
          <a:prstGeom prst="rect">
            <a:avLst/>
          </a:prstGeom>
          <a:noFill/>
          <a:ln w="19050" cap="flat" cmpd="sng">
            <a:solidFill>
              <a:srgbClr val="5F5F5F"/>
            </a:solidFill>
            <a:miter lim="800000"/>
            <a:headEnd/>
            <a:tailEnd/>
          </a:ln>
          <a:effectLst>
            <a:outerShdw dist="107763" dir="2700000" algn="ctr" rotWithShape="0">
              <a:srgbClr val="808080">
                <a:alpha val="50000"/>
              </a:srgbClr>
            </a:outerShdw>
          </a:effectLst>
        </p:spPr>
      </p:pic>
      <p:sp>
        <p:nvSpPr>
          <p:cNvPr id="8" name="Text Box 7"/>
          <p:cNvSpPr txBox="1">
            <a:spLocks noChangeArrowheads="1"/>
          </p:cNvSpPr>
          <p:nvPr/>
        </p:nvSpPr>
        <p:spPr bwMode="auto">
          <a:xfrm>
            <a:off x="6887645" y="1278683"/>
            <a:ext cx="2916238" cy="327025"/>
          </a:xfrm>
          <a:prstGeom prst="rect">
            <a:avLst/>
          </a:prstGeom>
          <a:noFill/>
          <a:ln w="9525">
            <a:noFill/>
            <a:miter lim="800000"/>
          </a:ln>
          <a:effectLst/>
        </p:spPr>
        <p:txBody>
          <a:bodyPr lIns="18000" tIns="10800" rIns="0" bIns="10800">
            <a:spAutoFit/>
          </a:bodyPr>
          <a:lstStyle/>
          <a:p>
            <a:pPr algn="ctr" eaLnBrk="0" hangingPunct="0">
              <a:spcBef>
                <a:spcPct val="50000"/>
              </a:spcBef>
            </a:pPr>
            <a:r>
              <a:rPr lang="zh-CN" altLang="en-US" sz="2000" b="1" dirty="0">
                <a:solidFill>
                  <a:schemeClr val="tx2"/>
                </a:solidFill>
                <a:latin typeface="宋体" panose="02010600030101010101" pitchFamily="2" charset="-122"/>
              </a:rPr>
              <a:t>电动机使电风扇旋转</a:t>
            </a:r>
          </a:p>
        </p:txBody>
      </p:sp>
      <p:grpSp>
        <p:nvGrpSpPr>
          <p:cNvPr id="13" name="Group 13"/>
          <p:cNvGrpSpPr/>
          <p:nvPr/>
        </p:nvGrpSpPr>
        <p:grpSpPr bwMode="auto">
          <a:xfrm>
            <a:off x="1221566" y="3856782"/>
            <a:ext cx="4068762" cy="2765425"/>
            <a:chOff x="0" y="0"/>
            <a:chExt cx="2563" cy="1833"/>
          </a:xfrm>
        </p:grpSpPr>
        <p:pic>
          <p:nvPicPr>
            <p:cNvPr id="14" name="Picture 14" descr="电热孵化"/>
            <p:cNvPicPr preferRelativeResize="0">
              <a:picLocks noChangeAspect="1" noChangeArrowheads="1"/>
            </p:cNvPicPr>
            <p:nvPr/>
          </p:nvPicPr>
          <p:blipFill>
            <a:blip r:embed="rId4"/>
            <a:srcRect/>
            <a:stretch>
              <a:fillRect/>
            </a:stretch>
          </p:blipFill>
          <p:spPr bwMode="auto">
            <a:xfrm>
              <a:off x="45" y="0"/>
              <a:ext cx="2450" cy="1833"/>
            </a:xfrm>
            <a:prstGeom prst="rect">
              <a:avLst/>
            </a:prstGeom>
            <a:noFill/>
            <a:ln w="19050" cap="flat" cmpd="sng">
              <a:solidFill>
                <a:schemeClr val="bg2"/>
              </a:solidFill>
              <a:miter lim="800000"/>
              <a:headEnd/>
              <a:tailEnd/>
            </a:ln>
            <a:effectLst>
              <a:outerShdw dist="107763" dir="2700000" algn="ctr" rotWithShape="0">
                <a:srgbClr val="808080">
                  <a:alpha val="50000"/>
                </a:srgbClr>
              </a:outerShdw>
            </a:effectLst>
          </p:spPr>
        </p:pic>
        <p:sp>
          <p:nvSpPr>
            <p:cNvPr id="15" name="Text Box 8"/>
            <p:cNvSpPr txBox="1">
              <a:spLocks noChangeArrowheads="1"/>
            </p:cNvSpPr>
            <p:nvPr/>
          </p:nvSpPr>
          <p:spPr bwMode="auto">
            <a:xfrm>
              <a:off x="0" y="1584"/>
              <a:ext cx="2563" cy="217"/>
            </a:xfrm>
            <a:prstGeom prst="rect">
              <a:avLst/>
            </a:prstGeom>
            <a:noFill/>
            <a:ln w="9525">
              <a:noFill/>
              <a:miter lim="800000"/>
            </a:ln>
            <a:effectLst/>
          </p:spPr>
          <p:txBody>
            <a:bodyPr lIns="18000" tIns="10800" rIns="0" bIns="10800">
              <a:spAutoFit/>
            </a:bodyPr>
            <a:lstStyle/>
            <a:p>
              <a:pPr algn="ctr" eaLnBrk="0" hangingPunct="0">
                <a:spcBef>
                  <a:spcPct val="50000"/>
                </a:spcBef>
              </a:pPr>
              <a:r>
                <a:rPr lang="zh-CN" altLang="en-US" sz="2000" b="1">
                  <a:solidFill>
                    <a:schemeClr val="bg1"/>
                  </a:solidFill>
                  <a:latin typeface="宋体" panose="02010600030101010101" pitchFamily="2" charset="-122"/>
                </a:rPr>
                <a:t>电热孵化器中的小鸡破壳而出</a:t>
              </a:r>
            </a:p>
          </p:txBody>
        </p:sp>
      </p:grpSp>
      <p:sp>
        <p:nvSpPr>
          <p:cNvPr id="16" name="Text Box 14"/>
          <p:cNvSpPr txBox="1">
            <a:spLocks noChangeArrowheads="1"/>
          </p:cNvSpPr>
          <p:nvPr/>
        </p:nvSpPr>
        <p:spPr bwMode="auto">
          <a:xfrm>
            <a:off x="6493867" y="4927639"/>
            <a:ext cx="3205162" cy="449263"/>
          </a:xfrm>
          <a:prstGeom prst="rect">
            <a:avLst/>
          </a:prstGeom>
          <a:noFill/>
          <a:ln w="9525">
            <a:noFill/>
            <a:miter lim="800000"/>
          </a:ln>
          <a:effectLst/>
        </p:spPr>
        <p:txBody>
          <a:bodyPr lIns="18000" tIns="10800" rIns="0" bIns="10800">
            <a:spAutoFit/>
          </a:bodyPr>
          <a:lstStyle/>
          <a:p>
            <a:pPr algn="just" eaLnBrk="0" hangingPunct="0">
              <a:spcBef>
                <a:spcPct val="50000"/>
              </a:spcBef>
            </a:pPr>
            <a:r>
              <a:rPr lang="zh-CN" altLang="en-US" sz="2800" b="1" dirty="0">
                <a:solidFill>
                  <a:srgbClr val="CC0000"/>
                </a:solidFill>
              </a:rPr>
              <a:t>电能转化为机械能</a:t>
            </a:r>
            <a:endParaRPr lang="zh-CN" altLang="en-US" sz="2800" b="1" dirty="0">
              <a:solidFill>
                <a:srgbClr val="CC0000"/>
              </a:solidFill>
              <a:latin typeface="宋体" panose="02010600030101010101" pitchFamily="2" charset="-122"/>
            </a:endParaRPr>
          </a:p>
        </p:txBody>
      </p:sp>
      <p:sp>
        <p:nvSpPr>
          <p:cNvPr id="17" name="Text Box 18"/>
          <p:cNvSpPr txBox="1">
            <a:spLocks noChangeArrowheads="1"/>
          </p:cNvSpPr>
          <p:nvPr/>
        </p:nvSpPr>
        <p:spPr bwMode="auto">
          <a:xfrm>
            <a:off x="5439617" y="6043581"/>
            <a:ext cx="3168650" cy="449263"/>
          </a:xfrm>
          <a:prstGeom prst="rect">
            <a:avLst/>
          </a:prstGeom>
          <a:noFill/>
          <a:ln w="9525">
            <a:noFill/>
            <a:miter lim="800000"/>
          </a:ln>
          <a:effectLst/>
        </p:spPr>
        <p:txBody>
          <a:bodyPr lIns="18000" tIns="10800" rIns="0" bIns="10800">
            <a:spAutoFit/>
          </a:bodyPr>
          <a:lstStyle/>
          <a:p>
            <a:pPr algn="just" eaLnBrk="0" hangingPunct="0">
              <a:spcBef>
                <a:spcPct val="50000"/>
              </a:spcBef>
            </a:pPr>
            <a:r>
              <a:rPr lang="zh-CN" altLang="en-US" sz="2800" b="1" dirty="0">
                <a:solidFill>
                  <a:srgbClr val="CC0000"/>
                </a:solidFill>
                <a:latin typeface="宋体" panose="02010600030101010101" pitchFamily="2" charset="-122"/>
              </a:rPr>
              <a:t>电能转化为内能</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par>
                          <p:cTn id="13" fill="hold">
                            <p:stCondLst>
                              <p:cond delay="500"/>
                            </p:stCondLst>
                            <p:childTnLst>
                              <p:par>
                                <p:cTn id="14" presetID="1" presetClass="entr" presetSubtype="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childTnLst>
                                </p:cTn>
                              </p:par>
                            </p:childTnLst>
                          </p:cTn>
                        </p:par>
                        <p:par>
                          <p:cTn id="16" fill="hold">
                            <p:stCondLst>
                              <p:cond delay="500"/>
                            </p:stCondLst>
                            <p:childTnLst>
                              <p:par>
                                <p:cTn id="17" presetID="3" presetClass="entr" presetSubtype="1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linds(horizontal)">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13"/>
                                        </p:tgtEl>
                                        <p:attrNameLst>
                                          <p:attrName>style.visibility</p:attrName>
                                        </p:attrNameLst>
                                      </p:cBhvr>
                                      <p:to>
                                        <p:strVal val="visible"/>
                                      </p:to>
                                    </p:set>
                                  </p:childTnLst>
                                </p:cTn>
                              </p:par>
                            </p:childTnLst>
                          </p:cTn>
                        </p:par>
                        <p:par>
                          <p:cTn id="24" fill="hold">
                            <p:stCondLst>
                              <p:cond delay="0"/>
                            </p:stCondLst>
                            <p:childTnLst>
                              <p:par>
                                <p:cTn id="25" presetID="1" presetClass="entr" presetSubtype="0"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blinds(horizontal)">
                                      <p:cBhvr>
                                        <p:cTn id="31" dur="500"/>
                                        <p:tgtEl>
                                          <p:spTgt spid="7"/>
                                        </p:tgtEl>
                                      </p:cBhvr>
                                    </p:animEffect>
                                  </p:childTnLst>
                                </p:cTn>
                              </p:par>
                            </p:childTnLst>
                          </p:cTn>
                        </p:par>
                        <p:par>
                          <p:cTn id="32" fill="hold">
                            <p:stCondLst>
                              <p:cond delay="500"/>
                            </p:stCondLst>
                            <p:childTnLst>
                              <p:par>
                                <p:cTn id="33" presetID="1" presetClass="entr" presetSubtype="0" fill="hold" grpId="0" nodeType="afterEffect">
                                  <p:stCondLst>
                                    <p:cond delay="0"/>
                                  </p:stCondLst>
                                  <p:childTnLst>
                                    <p:set>
                                      <p:cBhvr>
                                        <p:cTn id="34" dur="1" fill="hold">
                                          <p:stCondLst>
                                            <p:cond delay="0"/>
                                          </p:stCondLst>
                                        </p:cTn>
                                        <p:tgtEl>
                                          <p:spTgt spid="16"/>
                                        </p:tgtEl>
                                        <p:attrNameLst>
                                          <p:attrName>style.visibility</p:attrName>
                                        </p:attrNameLst>
                                      </p:cBhvr>
                                      <p:to>
                                        <p:strVal val="visible"/>
                                      </p:to>
                                    </p:set>
                                  </p:childTnLst>
                                </p:cTn>
                              </p:par>
                            </p:childTnLst>
                          </p:cTn>
                        </p:par>
                        <p:par>
                          <p:cTn id="35" fill="hold">
                            <p:stCondLst>
                              <p:cond delay="500"/>
                            </p:stCondLst>
                            <p:childTnLst>
                              <p:par>
                                <p:cTn id="36" presetID="3" presetClass="entr" presetSubtype="10"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blinds(horizontal)">
                                      <p:cBhvr>
                                        <p:cTn id="3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5" grpId="0" animBg="1"/>
      <p:bldP spid="6" grpId="0" autoUpdateAnimBg="0"/>
      <p:bldP spid="8" grpId="0" animBg="1"/>
      <p:bldP spid="16" grpId="0" bldLvl="0" animBg="1" autoUpdateAnimBg="0"/>
      <p:bldP spid="17" grpId="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11935" y="390525"/>
            <a:ext cx="1855470" cy="579120"/>
          </a:xfrm>
          <a:prstGeom prst="rect">
            <a:avLst/>
          </a:prstGeom>
          <a:noFill/>
        </p:spPr>
        <p:txBody>
          <a:bodyPr wrap="square" rtlCol="0">
            <a:spAutoFit/>
          </a:bodyPr>
          <a:lstStyle/>
          <a:p>
            <a:r>
              <a:rPr lang="zh-CN" altLang="zh-CN" sz="3200" dirty="0">
                <a:solidFill>
                  <a:srgbClr val="00B0F0"/>
                </a:solidFill>
              </a:rPr>
              <a:t>真题体验</a:t>
            </a:r>
            <a:r>
              <a:rPr lang="zh-CN" altLang="zh-CN" sz="3200" dirty="0"/>
              <a:t>  </a:t>
            </a:r>
            <a:endParaRPr lang="zh-CN" altLang="en-US" sz="3200" dirty="0"/>
          </a:p>
        </p:txBody>
      </p:sp>
      <p:sp>
        <p:nvSpPr>
          <p:cNvPr id="3" name="文本框 2"/>
          <p:cNvSpPr txBox="1"/>
          <p:nvPr/>
        </p:nvSpPr>
        <p:spPr>
          <a:xfrm>
            <a:off x="1577975" y="1075690"/>
            <a:ext cx="8517255" cy="3046095"/>
          </a:xfrm>
          <a:prstGeom prst="rect">
            <a:avLst/>
          </a:prstGeom>
          <a:noFill/>
        </p:spPr>
        <p:txBody>
          <a:bodyPr wrap="square" rtlCol="0">
            <a:spAutoFit/>
          </a:bodyPr>
          <a:lstStyle/>
          <a:p>
            <a:pPr algn="l"/>
            <a:r>
              <a:rPr lang="en-US" altLang="zh-CN" sz="2400">
                <a:latin typeface="宋体" panose="02010600030101010101" pitchFamily="2" charset="-122"/>
                <a:ea typeface="宋体" panose="02010600030101010101" pitchFamily="2" charset="-122"/>
              </a:rPr>
              <a:t>    4.</a:t>
            </a:r>
            <a:r>
              <a:rPr lang="zh-CN" altLang="en-US" sz="2400">
                <a:solidFill>
                  <a:srgbClr val="FF0000"/>
                </a:solidFill>
                <a:latin typeface="宋体" panose="02010600030101010101" pitchFamily="2" charset="-122"/>
                <a:ea typeface="宋体" panose="02010600030101010101" pitchFamily="2" charset="-122"/>
              </a:rPr>
              <a:t>（哈尔滨中考）</a:t>
            </a:r>
            <a:r>
              <a:rPr lang="zh-CN" altLang="en-US" sz="2400">
                <a:latin typeface="宋体" panose="02010600030101010101" pitchFamily="2" charset="-122"/>
                <a:ea typeface="宋体" panose="02010600030101010101" pitchFamily="2" charset="-122"/>
              </a:rPr>
              <a:t>某同学利用如图所示电路，测量额定电压为2.5V小灯泡的额定功率，下列说法错误的是（　　）</a:t>
            </a:r>
          </a:p>
          <a:p>
            <a:pPr algn="l"/>
            <a:r>
              <a:rPr lang="zh-CN" altLang="en-US" sz="2400">
                <a:latin typeface="宋体" panose="02010600030101010101" pitchFamily="2" charset="-122"/>
                <a:ea typeface="宋体" panose="02010600030101010101" pitchFamily="2" charset="-122"/>
              </a:rPr>
              <a:t>    A．闭合开关前，滑片P应滑到B端 </a:t>
            </a:r>
          </a:p>
          <a:p>
            <a:pPr algn="l"/>
            <a:r>
              <a:rPr lang="zh-CN" altLang="en-US" sz="2400">
                <a:latin typeface="宋体" panose="02010600030101010101" pitchFamily="2" charset="-122"/>
                <a:ea typeface="宋体" panose="02010600030101010101" pitchFamily="2" charset="-122"/>
              </a:rPr>
              <a:t>    B．闭合开关后，小灯泡不发光，一定是小灯泡灯丝断了 </a:t>
            </a:r>
          </a:p>
          <a:p>
            <a:pPr algn="l"/>
            <a:r>
              <a:rPr lang="zh-CN" altLang="en-US" sz="2400">
                <a:latin typeface="宋体" panose="02010600030101010101" pitchFamily="2" charset="-122"/>
                <a:ea typeface="宋体" panose="02010600030101010101" pitchFamily="2" charset="-122"/>
              </a:rPr>
              <a:t>    C．当电压表示数为2.5V时，测出通过小灯泡的电流，可算出小灯泡的额定功率 </a:t>
            </a:r>
          </a:p>
          <a:p>
            <a:pPr algn="l"/>
            <a:r>
              <a:rPr lang="zh-CN" altLang="en-US" sz="2400">
                <a:latin typeface="宋体" panose="02010600030101010101" pitchFamily="2" charset="-122"/>
                <a:ea typeface="宋体" panose="02010600030101010101" pitchFamily="2" charset="-122"/>
              </a:rPr>
              <a:t>    D．实验还可得知，小灯泡的实际功率越大，小灯泡越亮 </a:t>
            </a:r>
          </a:p>
          <a:p>
            <a:endParaRPr lang="zh-CN" altLang="en-US" sz="2400">
              <a:latin typeface="宋体" panose="02010600030101010101" pitchFamily="2" charset="-122"/>
              <a:ea typeface="宋体" panose="02010600030101010101" pitchFamily="2" charset="-122"/>
            </a:endParaRPr>
          </a:p>
        </p:txBody>
      </p:sp>
      <p:pic>
        <p:nvPicPr>
          <p:cNvPr id="4" name="图片 3" descr="59004724[1]"/>
          <p:cNvPicPr>
            <a:picLocks noChangeAspect="1"/>
          </p:cNvPicPr>
          <p:nvPr/>
        </p:nvPicPr>
        <p:blipFill>
          <a:blip r:embed="rId2"/>
          <a:stretch>
            <a:fillRect/>
          </a:stretch>
        </p:blipFill>
        <p:spPr>
          <a:xfrm>
            <a:off x="10095230" y="1228725"/>
            <a:ext cx="1595755" cy="1547495"/>
          </a:xfrm>
          <a:prstGeom prst="rect">
            <a:avLst/>
          </a:prstGeom>
        </p:spPr>
      </p:pic>
      <p:sp>
        <p:nvSpPr>
          <p:cNvPr id="5" name="文本框 4"/>
          <p:cNvSpPr txBox="1"/>
          <p:nvPr/>
        </p:nvSpPr>
        <p:spPr>
          <a:xfrm>
            <a:off x="1511935" y="3946525"/>
            <a:ext cx="9025890" cy="2676525"/>
          </a:xfrm>
          <a:prstGeom prst="rect">
            <a:avLst/>
          </a:prstGeom>
          <a:noFill/>
        </p:spPr>
        <p:txBody>
          <a:bodyPr wrap="square" rtlCol="0">
            <a:spAutoFit/>
          </a:bodyPr>
          <a:lstStyle/>
          <a:p>
            <a:pPr algn="l"/>
            <a:r>
              <a:rPr lang="en-US" altLang="zh-CN" sz="2400">
                <a:latin typeface="宋体" panose="02010600030101010101" pitchFamily="2" charset="-122"/>
                <a:ea typeface="宋体" panose="02010600030101010101" pitchFamily="2" charset="-122"/>
              </a:rPr>
              <a:t>   </a:t>
            </a:r>
            <a:r>
              <a:rPr lang="zh-CN" altLang="en-US" sz="2400">
                <a:solidFill>
                  <a:srgbClr val="FF0000"/>
                </a:solidFill>
                <a:latin typeface="宋体" panose="02010600030101010101" pitchFamily="2" charset="-122"/>
                <a:ea typeface="宋体" panose="02010600030101010101" pitchFamily="2" charset="-122"/>
              </a:rPr>
              <a:t>【解析】</a:t>
            </a:r>
            <a:r>
              <a:rPr lang="zh-CN" altLang="en-US" sz="2400">
                <a:latin typeface="宋体" panose="02010600030101010101" pitchFamily="2" charset="-122"/>
                <a:ea typeface="宋体" panose="02010600030101010101" pitchFamily="2" charset="-122"/>
              </a:rPr>
              <a:t>闭合开关前，滑动变阻器应滑到B端，即其电阻最大位置，故A正确；闭合开关后，小灯泡不发光的原因有很多，并不一定是小灯泡灯丝断了，故B错误；当电压表示数为2.5V时，测出通过小灯泡的电流，可算出小灯泡的额定功率，故</a:t>
            </a:r>
            <a:r>
              <a:rPr lang="en-US" altLang="zh-CN" sz="2400">
                <a:latin typeface="宋体" panose="02010600030101010101" pitchFamily="2" charset="-122"/>
                <a:ea typeface="宋体" panose="02010600030101010101" pitchFamily="2" charset="-122"/>
              </a:rPr>
              <a:t>C</a:t>
            </a:r>
            <a:r>
              <a:rPr lang="zh-CN" altLang="en-US" sz="2400">
                <a:latin typeface="宋体" panose="02010600030101010101" pitchFamily="2" charset="-122"/>
                <a:ea typeface="宋体" panose="02010600030101010101" pitchFamily="2" charset="-122"/>
              </a:rPr>
              <a:t>正确；小灯泡的亮度就是看小灯泡的实际功率，实际功率越大，小灯泡越亮，故D正确．</a:t>
            </a:r>
          </a:p>
          <a:p>
            <a:pPr algn="l"/>
            <a:r>
              <a:rPr lang="zh-CN" altLang="en-US" sz="2400">
                <a:latin typeface="宋体" panose="02010600030101010101" pitchFamily="2" charset="-122"/>
                <a:ea typeface="宋体" panose="02010600030101010101" pitchFamily="2" charset="-122"/>
                <a:sym typeface="+mn-ea"/>
              </a:rPr>
              <a:t>   </a:t>
            </a:r>
            <a:r>
              <a:rPr lang="zh-CN" altLang="en-US" sz="2400">
                <a:solidFill>
                  <a:srgbClr val="FF0000"/>
                </a:solidFill>
                <a:latin typeface="宋体" panose="02010600030101010101" pitchFamily="2" charset="-122"/>
                <a:ea typeface="宋体" panose="02010600030101010101" pitchFamily="2" charset="-122"/>
                <a:sym typeface="+mn-ea"/>
              </a:rPr>
              <a:t>【答案】</a:t>
            </a:r>
            <a:r>
              <a:rPr lang="en-US" altLang="zh-CN" sz="2400">
                <a:solidFill>
                  <a:schemeClr val="tx1"/>
                </a:solidFill>
                <a:latin typeface="宋体" panose="02010600030101010101" pitchFamily="2" charset="-122"/>
                <a:ea typeface="宋体" panose="02010600030101010101" pitchFamily="2" charset="-122"/>
                <a:sym typeface="+mn-ea"/>
              </a:rPr>
              <a:t>B</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blinds(horizontal)">
                                      <p:cBhvr>
                                        <p:cTn id="10"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11935" y="390525"/>
            <a:ext cx="1855470" cy="579120"/>
          </a:xfrm>
          <a:prstGeom prst="rect">
            <a:avLst/>
          </a:prstGeom>
          <a:noFill/>
        </p:spPr>
        <p:txBody>
          <a:bodyPr wrap="square" rtlCol="0">
            <a:spAutoFit/>
          </a:bodyPr>
          <a:lstStyle/>
          <a:p>
            <a:r>
              <a:rPr lang="zh-CN" altLang="zh-CN" sz="3200" dirty="0">
                <a:solidFill>
                  <a:srgbClr val="00B0F0"/>
                </a:solidFill>
              </a:rPr>
              <a:t>真题体验</a:t>
            </a:r>
            <a:r>
              <a:rPr lang="zh-CN" altLang="zh-CN" sz="3200" dirty="0"/>
              <a:t>  </a:t>
            </a:r>
            <a:endParaRPr lang="zh-CN" altLang="en-US" sz="3200" dirty="0"/>
          </a:p>
        </p:txBody>
      </p:sp>
      <p:sp>
        <p:nvSpPr>
          <p:cNvPr id="100" name="文本框 99"/>
          <p:cNvSpPr txBox="1"/>
          <p:nvPr/>
        </p:nvSpPr>
        <p:spPr>
          <a:xfrm>
            <a:off x="1511935" y="1029335"/>
            <a:ext cx="9001125" cy="4799965"/>
          </a:xfrm>
          <a:prstGeom prst="rect">
            <a:avLst/>
          </a:prstGeom>
          <a:noFill/>
          <a:ln w="9525">
            <a:noFill/>
          </a:ln>
        </p:spPr>
        <p:txBody>
          <a:bodyPr wrap="square">
            <a:spAutoFit/>
          </a:bodyPr>
          <a:lstStyle/>
          <a:p>
            <a:pPr marL="0" indent="0" algn="l"/>
            <a:r>
              <a:rPr lang="en-US" sz="2400" b="0" u="none">
                <a:latin typeface="宋体" panose="02010600030101010101" pitchFamily="2" charset="-122"/>
                <a:ea typeface="宋体" panose="02010600030101010101" pitchFamily="2" charset="-122"/>
                <a:cs typeface="Arial" panose="020B0604020202020204" pitchFamily="34" charset="0"/>
              </a:rPr>
              <a:t>    5.</a:t>
            </a:r>
            <a:r>
              <a:rPr lang="zh-CN" altLang="en-US" sz="2400" b="0" u="none">
                <a:solidFill>
                  <a:srgbClr val="FF0000"/>
                </a:solidFill>
                <a:latin typeface="宋体" panose="02010600030101010101" pitchFamily="2" charset="-122"/>
                <a:ea typeface="宋体" panose="02010600030101010101" pitchFamily="2" charset="-122"/>
                <a:cs typeface="宋体" panose="02010600030101010101" pitchFamily="2" charset="-122"/>
              </a:rPr>
              <a:t>（扬州中考）</a:t>
            </a:r>
            <a:r>
              <a:rPr lang="zh-CN" altLang="en-US" sz="2400" b="0" u="none">
                <a:latin typeface="宋体" panose="02010600030101010101" pitchFamily="2" charset="-122"/>
                <a:ea typeface="宋体" panose="02010600030101010101" pitchFamily="2" charset="-122"/>
                <a:cs typeface="宋体" panose="02010600030101010101" pitchFamily="2" charset="-122"/>
              </a:rPr>
              <a:t>电炉中的电阻丝通电一段时间后变得很烫，而连接的导线却不怎么热，主要是                  （　　）</a:t>
            </a:r>
            <a:endParaRPr lang="zh-CN" altLang="en-US" sz="2400" b="0" u="none">
              <a:latin typeface="宋体" panose="02010600030101010101" pitchFamily="2" charset="-122"/>
              <a:ea typeface="宋体" panose="02010600030101010101" pitchFamily="2" charset="-122"/>
              <a:cs typeface="Arial" panose="020B0604020202020204" pitchFamily="34" charset="0"/>
            </a:endParaRPr>
          </a:p>
          <a:p>
            <a:pPr marL="0" indent="0" algn="l"/>
            <a:r>
              <a:rPr lang="en-US" altLang="zh-CN" sz="2400" b="0" u="none">
                <a:latin typeface="宋体" panose="02010600030101010101" pitchFamily="2" charset="-122"/>
                <a:ea typeface="宋体" panose="02010600030101010101" pitchFamily="2" charset="-122"/>
                <a:cs typeface="Arial" panose="020B0604020202020204" pitchFamily="34" charset="0"/>
              </a:rPr>
              <a:t>    A</a:t>
            </a:r>
            <a:r>
              <a:rPr lang="zh-CN" altLang="en-US" sz="2400" b="0" u="none">
                <a:latin typeface="宋体" panose="02010600030101010101" pitchFamily="2" charset="-122"/>
                <a:ea typeface="宋体" panose="02010600030101010101" pitchFamily="2" charset="-122"/>
                <a:cs typeface="宋体" panose="02010600030101010101" pitchFamily="2" charset="-122"/>
              </a:rPr>
              <a:t>．通过导线的电流小于通过电阻丝的电流</a:t>
            </a:r>
            <a:endParaRPr lang="zh-CN" altLang="en-US" sz="2400" b="0" u="none">
              <a:latin typeface="宋体" panose="02010600030101010101" pitchFamily="2" charset="-122"/>
              <a:ea typeface="宋体" panose="02010600030101010101" pitchFamily="2" charset="-122"/>
              <a:cs typeface="Arial" panose="020B0604020202020204" pitchFamily="34" charset="0"/>
            </a:endParaRPr>
          </a:p>
          <a:p>
            <a:pPr marL="0" indent="0" algn="l"/>
            <a:r>
              <a:rPr lang="en-US" altLang="zh-CN" sz="2400" b="0" u="none">
                <a:latin typeface="宋体" panose="02010600030101010101" pitchFamily="2" charset="-122"/>
                <a:ea typeface="宋体" panose="02010600030101010101" pitchFamily="2" charset="-122"/>
                <a:cs typeface="Arial" panose="020B0604020202020204" pitchFamily="34" charset="0"/>
              </a:rPr>
              <a:t>    B</a:t>
            </a:r>
            <a:r>
              <a:rPr lang="zh-CN" altLang="en-US" sz="2400" b="0" u="none">
                <a:latin typeface="宋体" panose="02010600030101010101" pitchFamily="2" charset="-122"/>
                <a:ea typeface="宋体" panose="02010600030101010101" pitchFamily="2" charset="-122"/>
                <a:cs typeface="宋体" panose="02010600030101010101" pitchFamily="2" charset="-122"/>
              </a:rPr>
              <a:t>．导线的绝热皮隔热</a:t>
            </a:r>
            <a:endParaRPr lang="zh-CN" altLang="en-US" sz="2400" b="0" u="none">
              <a:latin typeface="宋体" panose="02010600030101010101" pitchFamily="2" charset="-122"/>
              <a:ea typeface="宋体" panose="02010600030101010101" pitchFamily="2" charset="-122"/>
              <a:cs typeface="Arial" panose="020B0604020202020204" pitchFamily="34" charset="0"/>
            </a:endParaRPr>
          </a:p>
          <a:p>
            <a:pPr marL="0" indent="0" algn="l"/>
            <a:r>
              <a:rPr lang="en-US" altLang="zh-CN" sz="2400" b="0" u="none">
                <a:latin typeface="宋体" panose="02010600030101010101" pitchFamily="2" charset="-122"/>
                <a:ea typeface="宋体" panose="02010600030101010101" pitchFamily="2" charset="-122"/>
                <a:cs typeface="Arial" panose="020B0604020202020204" pitchFamily="34" charset="0"/>
              </a:rPr>
              <a:t>    C</a:t>
            </a:r>
            <a:r>
              <a:rPr lang="zh-CN" altLang="en-US" sz="2400" b="0" u="none">
                <a:latin typeface="宋体" panose="02010600030101010101" pitchFamily="2" charset="-122"/>
                <a:ea typeface="宋体" panose="02010600030101010101" pitchFamily="2" charset="-122"/>
                <a:cs typeface="宋体" panose="02010600030101010101" pitchFamily="2" charset="-122"/>
              </a:rPr>
              <a:t>．导线的电阻远小于电阻丝的电阻</a:t>
            </a:r>
            <a:endParaRPr lang="zh-CN" altLang="en-US" sz="2400" b="0" u="none">
              <a:latin typeface="宋体" panose="02010600030101010101" pitchFamily="2" charset="-122"/>
              <a:ea typeface="宋体" panose="02010600030101010101" pitchFamily="2" charset="-122"/>
              <a:cs typeface="Arial" panose="020B0604020202020204" pitchFamily="34" charset="0"/>
            </a:endParaRPr>
          </a:p>
          <a:p>
            <a:pPr marL="0" indent="0" algn="l"/>
            <a:r>
              <a:rPr lang="en-US" altLang="zh-CN" sz="2400" b="0" u="none">
                <a:latin typeface="宋体" panose="02010600030101010101" pitchFamily="2" charset="-122"/>
                <a:ea typeface="宋体" panose="02010600030101010101" pitchFamily="2" charset="-122"/>
                <a:cs typeface="Arial" panose="020B0604020202020204" pitchFamily="34" charset="0"/>
              </a:rPr>
              <a:t>    D</a:t>
            </a:r>
            <a:r>
              <a:rPr lang="zh-CN" altLang="en-US" sz="2400" b="0" u="none">
                <a:latin typeface="宋体" panose="02010600030101010101" pitchFamily="2" charset="-122"/>
                <a:ea typeface="宋体" panose="02010600030101010101" pitchFamily="2" charset="-122"/>
                <a:cs typeface="宋体" panose="02010600030101010101" pitchFamily="2" charset="-122"/>
              </a:rPr>
              <a:t>．导线散热比电阻丝快</a:t>
            </a:r>
            <a:endParaRPr lang="zh-CN" altLang="en-US" sz="2400" b="0" u="none">
              <a:highlight>
                <a:srgbClr val="FFFFFF"/>
              </a:highlight>
              <a:latin typeface="宋体" panose="02010600030101010101" pitchFamily="2" charset="-122"/>
              <a:ea typeface="宋体" panose="02010600030101010101" pitchFamily="2" charset="-122"/>
              <a:cs typeface="宋体" panose="02010600030101010101" pitchFamily="2" charset="-122"/>
            </a:endParaRPr>
          </a:p>
          <a:p>
            <a:pPr marL="0" indent="0" algn="l"/>
            <a:r>
              <a:rPr lang="zh-CN" altLang="en-US" sz="2400" b="0" u="none">
                <a:highlight>
                  <a:srgbClr val="FFFFFF"/>
                </a:highlight>
                <a:latin typeface="宋体" panose="02010600030101010101" pitchFamily="2" charset="-122"/>
                <a:ea typeface="宋体" panose="02010600030101010101" pitchFamily="2" charset="-122"/>
                <a:cs typeface="宋体" panose="02010600030101010101" pitchFamily="2" charset="-122"/>
              </a:rPr>
              <a:t> </a:t>
            </a:r>
          </a:p>
          <a:p>
            <a:pPr marL="0" indent="0" algn="l"/>
            <a:endParaRPr lang="zh-CN" altLang="en-US" b="0" u="none">
              <a:highlight>
                <a:srgbClr val="FFFFFF"/>
              </a:highlight>
              <a:latin typeface="宋体" panose="02010600030101010101" pitchFamily="2" charset="-122"/>
              <a:ea typeface="宋体" panose="02010600030101010101" pitchFamily="2" charset="-122"/>
              <a:cs typeface="宋体" panose="02010600030101010101" pitchFamily="2" charset="-122"/>
            </a:endParaRPr>
          </a:p>
          <a:p>
            <a:pPr marL="0" indent="0" algn="l"/>
            <a:r>
              <a:rPr lang="zh-CN" altLang="en-US" sz="2400">
                <a:solidFill>
                  <a:srgbClr val="FF0000"/>
                </a:solidFill>
                <a:latin typeface="宋体" panose="02010600030101010101" pitchFamily="2" charset="-122"/>
                <a:ea typeface="宋体" panose="02010600030101010101" pitchFamily="2" charset="-122"/>
                <a:sym typeface="+mn-ea"/>
              </a:rPr>
              <a:t>   【解析】</a:t>
            </a:r>
            <a:r>
              <a:rPr lang="zh-CN" altLang="en-US" sz="2400">
                <a:latin typeface="宋体" panose="02010600030101010101" pitchFamily="2" charset="-122"/>
                <a:ea typeface="宋体" panose="02010600030101010101" pitchFamily="2" charset="-122"/>
              </a:rPr>
              <a:t>电炉丝跟铜导线串联，通过它们的电流I和通电时间t相等，故A错误；因为Q=I</a:t>
            </a:r>
            <a:r>
              <a:rPr lang="zh-CN" altLang="en-US" sz="2400" baseline="30000">
                <a:latin typeface="宋体" panose="02010600030101010101" pitchFamily="2" charset="-122"/>
                <a:ea typeface="宋体" panose="02010600030101010101" pitchFamily="2" charset="-122"/>
              </a:rPr>
              <a:t>2</a:t>
            </a:r>
            <a:r>
              <a:rPr lang="zh-CN" altLang="en-US" sz="2400">
                <a:latin typeface="宋体" panose="02010600030101010101" pitchFamily="2" charset="-122"/>
                <a:ea typeface="宋体" panose="02010600030101010101" pitchFamily="2" charset="-122"/>
              </a:rPr>
              <a:t>Rt，R</a:t>
            </a:r>
            <a:r>
              <a:rPr lang="zh-CN" altLang="en-US" sz="2400" baseline="-25000">
                <a:latin typeface="宋体" panose="02010600030101010101" pitchFamily="2" charset="-122"/>
                <a:ea typeface="宋体" panose="02010600030101010101" pitchFamily="2" charset="-122"/>
              </a:rPr>
              <a:t>电炉丝</a:t>
            </a:r>
            <a:r>
              <a:rPr lang="zh-CN" altLang="en-US" sz="2400">
                <a:latin typeface="宋体" panose="02010600030101010101" pitchFamily="2" charset="-122"/>
                <a:ea typeface="宋体" panose="02010600030101010101" pitchFamily="2" charset="-122"/>
              </a:rPr>
              <a:t>＞R</a:t>
            </a:r>
            <a:r>
              <a:rPr lang="zh-CN" altLang="en-US" sz="2400" baseline="-25000">
                <a:latin typeface="宋体" panose="02010600030101010101" pitchFamily="2" charset="-122"/>
                <a:ea typeface="宋体" panose="02010600030101010101" pitchFamily="2" charset="-122"/>
              </a:rPr>
              <a:t>导线</a:t>
            </a:r>
            <a:r>
              <a:rPr lang="zh-CN" altLang="en-US" sz="2400">
                <a:latin typeface="宋体" panose="02010600030101010101" pitchFamily="2" charset="-122"/>
                <a:ea typeface="宋体" panose="02010600030101010101" pitchFamily="2" charset="-122"/>
              </a:rPr>
              <a:t>，所以产生的热量：Q</a:t>
            </a:r>
            <a:r>
              <a:rPr lang="zh-CN" altLang="en-US" sz="2400" baseline="-25000">
                <a:latin typeface="宋体" panose="02010600030101010101" pitchFamily="2" charset="-122"/>
                <a:ea typeface="宋体" panose="02010600030101010101" pitchFamily="2" charset="-122"/>
              </a:rPr>
              <a:t>电炉丝</a:t>
            </a:r>
            <a:r>
              <a:rPr lang="zh-CN" altLang="en-US" sz="2400">
                <a:latin typeface="宋体" panose="02010600030101010101" pitchFamily="2" charset="-122"/>
                <a:ea typeface="宋体" panose="02010600030101010101" pitchFamily="2" charset="-122"/>
              </a:rPr>
              <a:t>＞Q</a:t>
            </a:r>
            <a:r>
              <a:rPr lang="zh-CN" altLang="en-US" sz="2400" baseline="-25000">
                <a:latin typeface="宋体" panose="02010600030101010101" pitchFamily="2" charset="-122"/>
                <a:ea typeface="宋体" panose="02010600030101010101" pitchFamily="2" charset="-122"/>
              </a:rPr>
              <a:t>导线</a:t>
            </a:r>
            <a:r>
              <a:rPr lang="zh-CN" altLang="en-US" sz="2400">
                <a:latin typeface="宋体" panose="02010600030101010101" pitchFamily="2" charset="-122"/>
                <a:ea typeface="宋体" panose="02010600030101010101" pitchFamily="2" charset="-122"/>
              </a:rPr>
              <a:t>，即相同时间内导线产生的热量小于电炉丝产生的热量，而与散热快慢、隔热效果无关，故C正确，BD错．</a:t>
            </a:r>
          </a:p>
          <a:p>
            <a:pPr marL="0" indent="0" algn="l"/>
            <a:r>
              <a:rPr lang="zh-CN" altLang="en-US" sz="2400">
                <a:solidFill>
                  <a:srgbClr val="FF0000"/>
                </a:solidFill>
                <a:latin typeface="宋体" panose="02010600030101010101" pitchFamily="2" charset="-122"/>
                <a:ea typeface="宋体" panose="02010600030101010101" pitchFamily="2" charset="-122"/>
                <a:sym typeface="+mn-ea"/>
              </a:rPr>
              <a:t>   【解析】</a:t>
            </a:r>
            <a:r>
              <a:rPr lang="en-US" altLang="zh-CN" sz="2400">
                <a:solidFill>
                  <a:schemeClr val="tx1"/>
                </a:solidFill>
                <a:latin typeface="宋体" panose="02010600030101010101" pitchFamily="2" charset="-122"/>
                <a:ea typeface="宋体" panose="02010600030101010101" pitchFamily="2" charset="-122"/>
                <a:sym typeface="+mn-ea"/>
              </a:rPr>
              <a:t>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0">
                                            <p:txEl>
                                              <p:pRg st="7" end="7"/>
                                            </p:txEl>
                                          </p:spTgt>
                                        </p:tgtEl>
                                        <p:attrNameLst>
                                          <p:attrName>style.visibility</p:attrName>
                                        </p:attrNameLst>
                                      </p:cBhvr>
                                      <p:to>
                                        <p:strVal val="visible"/>
                                      </p:to>
                                    </p:set>
                                    <p:animEffect transition="in" filter="blinds(horizontal)">
                                      <p:cBhvr>
                                        <p:cTn id="7" dur="500"/>
                                        <p:tgtEl>
                                          <p:spTgt spid="100">
                                            <p:txEl>
                                              <p:pRg st="7" end="7"/>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00">
                                            <p:txEl>
                                              <p:pRg st="8" end="8"/>
                                            </p:txEl>
                                          </p:spTgt>
                                        </p:tgtEl>
                                        <p:attrNameLst>
                                          <p:attrName>style.visibility</p:attrName>
                                        </p:attrNameLst>
                                      </p:cBhvr>
                                      <p:to>
                                        <p:strVal val="visible"/>
                                      </p:to>
                                    </p:set>
                                    <p:animEffect transition="in" filter="blinds(horizontal)">
                                      <p:cBhvr>
                                        <p:cTn id="10" dur="500"/>
                                        <p:tgtEl>
                                          <p:spTgt spid="100">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11935" y="390525"/>
            <a:ext cx="1855470" cy="579120"/>
          </a:xfrm>
          <a:prstGeom prst="rect">
            <a:avLst/>
          </a:prstGeom>
          <a:noFill/>
        </p:spPr>
        <p:txBody>
          <a:bodyPr wrap="square" rtlCol="0">
            <a:spAutoFit/>
          </a:bodyPr>
          <a:lstStyle/>
          <a:p>
            <a:r>
              <a:rPr lang="zh-CN" altLang="zh-CN" sz="3200" dirty="0">
                <a:solidFill>
                  <a:srgbClr val="00B0F0"/>
                </a:solidFill>
              </a:rPr>
              <a:t>真题体验</a:t>
            </a:r>
            <a:r>
              <a:rPr lang="zh-CN" altLang="zh-CN" sz="3200" dirty="0"/>
              <a:t>  </a:t>
            </a:r>
            <a:endParaRPr lang="zh-CN" altLang="en-US" sz="3200" dirty="0"/>
          </a:p>
        </p:txBody>
      </p:sp>
      <p:sp>
        <p:nvSpPr>
          <p:cNvPr id="4" name="文本框 3"/>
          <p:cNvSpPr txBox="1"/>
          <p:nvPr/>
        </p:nvSpPr>
        <p:spPr>
          <a:xfrm>
            <a:off x="1511935" y="969645"/>
            <a:ext cx="8542020" cy="2799715"/>
          </a:xfrm>
          <a:prstGeom prst="rect">
            <a:avLst/>
          </a:prstGeom>
          <a:noFill/>
        </p:spPr>
        <p:txBody>
          <a:bodyPr wrap="square" rtlCol="0">
            <a:spAutoFit/>
          </a:bodyPr>
          <a:lstStyle/>
          <a:p>
            <a:pPr algn="l">
              <a:lnSpc>
                <a:spcPct val="110000"/>
              </a:lnSpc>
            </a:pPr>
            <a:r>
              <a:rPr lang="en-US" altLang="zh-CN" sz="2000">
                <a:latin typeface="宋体" panose="02010600030101010101" pitchFamily="2" charset="-122"/>
                <a:ea typeface="宋体" panose="02010600030101010101" pitchFamily="2" charset="-122"/>
              </a:rPr>
              <a:t>    6.</a:t>
            </a:r>
            <a:r>
              <a:rPr lang="zh-CN" altLang="en-US" sz="2000">
                <a:solidFill>
                  <a:srgbClr val="FF0000"/>
                </a:solidFill>
                <a:latin typeface="宋体" panose="02010600030101010101" pitchFamily="2" charset="-122"/>
                <a:ea typeface="宋体" panose="02010600030101010101" pitchFamily="2" charset="-122"/>
              </a:rPr>
              <a:t>（2017年武汉）</a:t>
            </a:r>
            <a:r>
              <a:rPr lang="zh-CN" altLang="en-US" sz="2000">
                <a:latin typeface="宋体" panose="02010600030101010101" pitchFamily="2" charset="-122"/>
                <a:ea typeface="宋体" panose="02010600030101010101" pitchFamily="2" charset="-122"/>
              </a:rPr>
              <a:t>如图所示是探究电流通过导体时产生热量的多少与哪些因素有关的实验装置．两个透明容器中密封着等量的空气，通电一段时间后，右侧U形管中液面高度差比左侧的大．下列说法正确的是（　　）</a:t>
            </a:r>
          </a:p>
          <a:p>
            <a:pPr algn="l">
              <a:lnSpc>
                <a:spcPct val="110000"/>
              </a:lnSpc>
            </a:pPr>
            <a:endParaRPr lang="zh-CN" altLang="en-US" sz="2000">
              <a:latin typeface="宋体" panose="02010600030101010101" pitchFamily="2" charset="-122"/>
              <a:ea typeface="宋体" panose="02010600030101010101" pitchFamily="2" charset="-122"/>
            </a:endParaRPr>
          </a:p>
          <a:p>
            <a:pPr algn="l">
              <a:lnSpc>
                <a:spcPct val="110000"/>
              </a:lnSpc>
            </a:pPr>
            <a:r>
              <a:rPr lang="zh-CN" altLang="en-US" sz="2000">
                <a:latin typeface="宋体" panose="02010600030101010101" pitchFamily="2" charset="-122"/>
                <a:ea typeface="宋体" panose="02010600030101010101" pitchFamily="2" charset="-122"/>
              </a:rPr>
              <a:t>    A．左侧容器中电阻丝的阻值比右侧容器中的大 </a:t>
            </a:r>
          </a:p>
          <a:p>
            <a:pPr algn="l">
              <a:lnSpc>
                <a:spcPct val="110000"/>
              </a:lnSpc>
            </a:pPr>
            <a:r>
              <a:rPr lang="zh-CN" altLang="en-US" sz="2000">
                <a:latin typeface="宋体" panose="02010600030101010101" pitchFamily="2" charset="-122"/>
                <a:ea typeface="宋体" panose="02010600030101010101" pitchFamily="2" charset="-122"/>
              </a:rPr>
              <a:t>    B．该装置用来探究电流通过导体产生的热量跟电流大小的关系 </a:t>
            </a:r>
          </a:p>
          <a:p>
            <a:pPr algn="l">
              <a:lnSpc>
                <a:spcPct val="110000"/>
              </a:lnSpc>
            </a:pPr>
            <a:r>
              <a:rPr lang="zh-CN" altLang="en-US" sz="2000">
                <a:latin typeface="宋体" panose="02010600030101010101" pitchFamily="2" charset="-122"/>
                <a:ea typeface="宋体" panose="02010600030101010101" pitchFamily="2" charset="-122"/>
              </a:rPr>
              <a:t>    C．该装置可以用来探究电流通过导体产生的热量跟通电时间的关系 </a:t>
            </a:r>
          </a:p>
          <a:p>
            <a:pPr algn="l">
              <a:lnSpc>
                <a:spcPct val="110000"/>
              </a:lnSpc>
            </a:pPr>
            <a:r>
              <a:rPr lang="zh-CN" altLang="en-US" sz="2000">
                <a:latin typeface="宋体" panose="02010600030101010101" pitchFamily="2" charset="-122"/>
                <a:ea typeface="宋体" panose="02010600030101010101" pitchFamily="2" charset="-122"/>
              </a:rPr>
              <a:t>    D．U形管中液面高度发生变化是因为U形管中液体的热胀冷缩造成的 </a:t>
            </a:r>
          </a:p>
        </p:txBody>
      </p:sp>
      <p:pic>
        <p:nvPicPr>
          <p:cNvPr id="5" name="图片 4" descr="6c0c0fb8[1]"/>
          <p:cNvPicPr>
            <a:picLocks noChangeAspect="1"/>
          </p:cNvPicPr>
          <p:nvPr/>
        </p:nvPicPr>
        <p:blipFill>
          <a:blip r:embed="rId2"/>
          <a:stretch>
            <a:fillRect/>
          </a:stretch>
        </p:blipFill>
        <p:spPr>
          <a:xfrm>
            <a:off x="10053955" y="1229995"/>
            <a:ext cx="1710055" cy="1388110"/>
          </a:xfrm>
          <a:prstGeom prst="rect">
            <a:avLst/>
          </a:prstGeom>
        </p:spPr>
      </p:pic>
      <p:sp>
        <p:nvSpPr>
          <p:cNvPr id="6" name="文本框 5"/>
          <p:cNvSpPr txBox="1"/>
          <p:nvPr/>
        </p:nvSpPr>
        <p:spPr>
          <a:xfrm>
            <a:off x="1358265" y="3909060"/>
            <a:ext cx="9112250" cy="2799715"/>
          </a:xfrm>
          <a:prstGeom prst="rect">
            <a:avLst/>
          </a:prstGeom>
          <a:noFill/>
        </p:spPr>
        <p:txBody>
          <a:bodyPr wrap="square" rtlCol="0">
            <a:spAutoFit/>
          </a:bodyPr>
          <a:lstStyle/>
          <a:p>
            <a:pPr algn="l">
              <a:lnSpc>
                <a:spcPct val="110000"/>
              </a:lnSpc>
            </a:pPr>
            <a:r>
              <a:rPr lang="en-US" altLang="zh-CN" sz="2000">
                <a:latin typeface="宋体" panose="02010600030101010101" pitchFamily="2" charset="-122"/>
                <a:ea typeface="宋体" panose="02010600030101010101" pitchFamily="2" charset="-122"/>
              </a:rPr>
              <a:t>   </a:t>
            </a:r>
            <a:r>
              <a:rPr lang="zh-CN" altLang="en-US" sz="2000">
                <a:solidFill>
                  <a:srgbClr val="FF0000"/>
                </a:solidFill>
                <a:latin typeface="宋体" panose="02010600030101010101" pitchFamily="2" charset="-122"/>
                <a:ea typeface="宋体" panose="02010600030101010101" pitchFamily="2" charset="-122"/>
              </a:rPr>
              <a:t>【解析】</a:t>
            </a:r>
            <a:r>
              <a:rPr lang="zh-CN" altLang="en-US" sz="2000">
                <a:latin typeface="宋体" panose="02010600030101010101" pitchFamily="2" charset="-122"/>
                <a:ea typeface="宋体" panose="02010600030101010101" pitchFamily="2" charset="-122"/>
              </a:rPr>
              <a:t>容器中的两个电阻丝串联，通过它们的电流I与通电时间t相同，由焦耳定律Q=I</a:t>
            </a:r>
            <a:r>
              <a:rPr lang="zh-CN" altLang="en-US" sz="2000" baseline="30000">
                <a:latin typeface="宋体" panose="02010600030101010101" pitchFamily="2" charset="-122"/>
                <a:ea typeface="宋体" panose="02010600030101010101" pitchFamily="2" charset="-122"/>
              </a:rPr>
              <a:t>2</a:t>
            </a:r>
            <a:r>
              <a:rPr lang="zh-CN" altLang="en-US" sz="2000">
                <a:latin typeface="宋体" panose="02010600030101010101" pitchFamily="2" charset="-122"/>
                <a:ea typeface="宋体" panose="02010600030101010101" pitchFamily="2" charset="-122"/>
              </a:rPr>
              <a:t>Rt可知，左边容器中的电阻小于右边容器中的电阻，故A错误；在装置中，容器中的两个电阻丝串联，通过它们的电流I与通电时间t相同，左边容器中的电阻与右边容器中的电阻不同，所以实验是为了探究电流产生的热量与电阻大小的关系，故B错误；</a:t>
            </a:r>
            <a:r>
              <a:rPr lang="zh-CN" altLang="en-US" sz="2000">
                <a:latin typeface="宋体" panose="02010600030101010101" pitchFamily="2" charset="-122"/>
                <a:ea typeface="宋体" panose="02010600030101010101" pitchFamily="2" charset="-122"/>
                <a:sym typeface="+mn-ea"/>
              </a:rPr>
              <a:t>该装置可以用来探究电流通过导体产生的热量跟通电时间的关系，故</a:t>
            </a:r>
            <a:r>
              <a:rPr lang="zh-CN" altLang="en-US" sz="2000">
                <a:latin typeface="宋体" panose="02010600030101010101" pitchFamily="2" charset="-122"/>
                <a:ea typeface="宋体" panose="02010600030101010101" pitchFamily="2" charset="-122"/>
              </a:rPr>
              <a:t>C正确；U形管中液面高度发生变化是因为透明容器中密封着等量的空气的热胀冷缩造成的，故D错误．</a:t>
            </a:r>
          </a:p>
          <a:p>
            <a:pPr algn="l">
              <a:lnSpc>
                <a:spcPct val="110000"/>
              </a:lnSpc>
            </a:pPr>
            <a:r>
              <a:rPr lang="zh-CN" altLang="en-US" sz="2000">
                <a:latin typeface="宋体" panose="02010600030101010101" pitchFamily="2" charset="-122"/>
                <a:ea typeface="宋体" panose="02010600030101010101" pitchFamily="2" charset="-122"/>
                <a:sym typeface="+mn-ea"/>
              </a:rPr>
              <a:t>   </a:t>
            </a:r>
            <a:r>
              <a:rPr lang="zh-CN" altLang="en-US" sz="2000">
                <a:solidFill>
                  <a:srgbClr val="FF0000"/>
                </a:solidFill>
                <a:latin typeface="宋体" panose="02010600030101010101" pitchFamily="2" charset="-122"/>
                <a:ea typeface="宋体" panose="02010600030101010101" pitchFamily="2" charset="-122"/>
                <a:sym typeface="+mn-ea"/>
              </a:rPr>
              <a:t>【答案】</a:t>
            </a:r>
            <a:r>
              <a:rPr lang="en-US" altLang="zh-CN" sz="2000">
                <a:solidFill>
                  <a:schemeClr val="tx1"/>
                </a:solidFill>
                <a:latin typeface="宋体" panose="02010600030101010101" pitchFamily="2" charset="-122"/>
                <a:ea typeface="宋体" panose="02010600030101010101" pitchFamily="2" charset="-122"/>
                <a:sym typeface="+mn-ea"/>
              </a:rPr>
              <a:t>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6">
                                            <p:txEl>
                                              <p:pRg st="1" end="1"/>
                                            </p:txEl>
                                          </p:spTgt>
                                        </p:tgtEl>
                                        <p:attrNameLst>
                                          <p:attrName>style.visibility</p:attrName>
                                        </p:attrNameLst>
                                      </p:cBhvr>
                                      <p:to>
                                        <p:strVal val="visible"/>
                                      </p:to>
                                    </p:set>
                                    <p:animEffect transition="in" filter="blinds(horizontal)">
                                      <p:cBhvr>
                                        <p:cTn id="10"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55077" y="2290222"/>
            <a:ext cx="492443" cy="1340089"/>
          </a:xfrm>
          <a:prstGeom prst="rect">
            <a:avLst/>
          </a:prstGeom>
          <a:solidFill>
            <a:srgbClr val="FFC000"/>
          </a:solidFill>
        </p:spPr>
        <p:txBody>
          <a:bodyPr vert="eaVert" wrap="square" rtlCol="0">
            <a:spAutoFit/>
          </a:bodyPr>
          <a:lstStyle/>
          <a:p>
            <a:r>
              <a:rPr lang="zh-CN" altLang="en-US" sz="2000" dirty="0" smtClean="0"/>
              <a:t>生活用电</a:t>
            </a:r>
            <a:endParaRPr lang="zh-CN" altLang="en-US" sz="2000" dirty="0"/>
          </a:p>
        </p:txBody>
      </p:sp>
      <p:sp>
        <p:nvSpPr>
          <p:cNvPr id="3" name="左大括号 2"/>
          <p:cNvSpPr/>
          <p:nvPr/>
        </p:nvSpPr>
        <p:spPr>
          <a:xfrm>
            <a:off x="1845504" y="1539552"/>
            <a:ext cx="617778" cy="2565917"/>
          </a:xfrm>
          <a:prstGeom prst="leftBrac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 name="左大括号 4"/>
          <p:cNvSpPr/>
          <p:nvPr/>
        </p:nvSpPr>
        <p:spPr>
          <a:xfrm>
            <a:off x="3673351" y="634482"/>
            <a:ext cx="180192" cy="1306285"/>
          </a:xfrm>
          <a:prstGeom prst="leftBrac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左大括号 6"/>
          <p:cNvSpPr/>
          <p:nvPr/>
        </p:nvSpPr>
        <p:spPr>
          <a:xfrm>
            <a:off x="3672148" y="2649894"/>
            <a:ext cx="489305" cy="2771192"/>
          </a:xfrm>
          <a:prstGeom prst="leftBrac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文本框 13"/>
          <p:cNvSpPr txBox="1"/>
          <p:nvPr/>
        </p:nvSpPr>
        <p:spPr>
          <a:xfrm>
            <a:off x="3912595" y="449418"/>
            <a:ext cx="6770956" cy="365760"/>
          </a:xfrm>
          <a:prstGeom prst="rect">
            <a:avLst/>
          </a:prstGeom>
          <a:solidFill>
            <a:srgbClr val="00B0F0"/>
          </a:solidFill>
        </p:spPr>
        <p:txBody>
          <a:bodyPr wrap="square" rtlCol="0">
            <a:spAutoFit/>
          </a:bodyPr>
          <a:lstStyle/>
          <a:p>
            <a:r>
              <a:rPr lang="zh-CN" altLang="en-US" dirty="0" smtClean="0"/>
              <a:t>组成：进户线、电能表、闸刀开关、熔断器、开关、灯座、插座</a:t>
            </a:r>
            <a:endParaRPr lang="zh-CN" altLang="en-US" dirty="0"/>
          </a:p>
        </p:txBody>
      </p:sp>
      <p:sp>
        <p:nvSpPr>
          <p:cNvPr id="18" name="文本框 17"/>
          <p:cNvSpPr txBox="1"/>
          <p:nvPr/>
        </p:nvSpPr>
        <p:spPr>
          <a:xfrm>
            <a:off x="4196524" y="2391552"/>
            <a:ext cx="6878912" cy="646331"/>
          </a:xfrm>
          <a:prstGeom prst="rect">
            <a:avLst/>
          </a:prstGeom>
          <a:solidFill>
            <a:srgbClr val="00B0F0"/>
          </a:solidFill>
        </p:spPr>
        <p:txBody>
          <a:bodyPr wrap="square" rtlCol="0">
            <a:spAutoFit/>
          </a:bodyPr>
          <a:lstStyle/>
          <a:p>
            <a:r>
              <a:rPr lang="zh-CN" altLang="en-US" dirty="0" smtClean="0"/>
              <a:t>过载：电路中同时工作的用电器过多，导致线路总电流超过额定值的现象</a:t>
            </a:r>
            <a:r>
              <a:rPr lang="en-US" altLang="zh-CN" dirty="0" smtClean="0"/>
              <a:t>.</a:t>
            </a:r>
            <a:endParaRPr lang="zh-CN" altLang="en-US" dirty="0"/>
          </a:p>
        </p:txBody>
      </p:sp>
      <p:sp>
        <p:nvSpPr>
          <p:cNvPr id="23" name="文本框 3"/>
          <p:cNvSpPr txBox="1"/>
          <p:nvPr/>
        </p:nvSpPr>
        <p:spPr>
          <a:xfrm>
            <a:off x="2517936" y="1198905"/>
            <a:ext cx="1148995" cy="369332"/>
          </a:xfrm>
          <a:prstGeom prst="rect">
            <a:avLst/>
          </a:prstGeom>
          <a:solidFill>
            <a:srgbClr val="FFC000"/>
          </a:solidFill>
        </p:spPr>
        <p:txBody>
          <a:bodyPr wrap="square" rtlCol="0">
            <a:spAutoFit/>
          </a:bodyPr>
          <a:lstStyle/>
          <a:p>
            <a:r>
              <a:rPr lang="zh-CN" altLang="en-US" dirty="0" smtClean="0"/>
              <a:t>家庭电路</a:t>
            </a:r>
            <a:endParaRPr lang="zh-CN" altLang="en-US" dirty="0"/>
          </a:p>
        </p:txBody>
      </p:sp>
      <p:sp>
        <p:nvSpPr>
          <p:cNvPr id="24" name="文本框 3"/>
          <p:cNvSpPr txBox="1"/>
          <p:nvPr/>
        </p:nvSpPr>
        <p:spPr>
          <a:xfrm>
            <a:off x="2559394" y="3872539"/>
            <a:ext cx="1098206" cy="369332"/>
          </a:xfrm>
          <a:prstGeom prst="rect">
            <a:avLst/>
          </a:prstGeom>
          <a:solidFill>
            <a:srgbClr val="FFC000"/>
          </a:solidFill>
        </p:spPr>
        <p:txBody>
          <a:bodyPr wrap="square" rtlCol="0">
            <a:spAutoFit/>
          </a:bodyPr>
          <a:lstStyle/>
          <a:p>
            <a:r>
              <a:rPr lang="zh-CN" altLang="en-US" dirty="0" smtClean="0"/>
              <a:t>安全用电</a:t>
            </a:r>
            <a:endParaRPr lang="zh-CN" altLang="en-US" dirty="0"/>
          </a:p>
        </p:txBody>
      </p:sp>
      <p:sp>
        <p:nvSpPr>
          <p:cNvPr id="12" name="文本框 17"/>
          <p:cNvSpPr txBox="1"/>
          <p:nvPr/>
        </p:nvSpPr>
        <p:spPr>
          <a:xfrm>
            <a:off x="5114034" y="4064842"/>
            <a:ext cx="3945992" cy="365760"/>
          </a:xfrm>
          <a:prstGeom prst="rect">
            <a:avLst/>
          </a:prstGeom>
          <a:solidFill>
            <a:srgbClr val="00B0F0"/>
          </a:solidFill>
        </p:spPr>
        <p:txBody>
          <a:bodyPr wrap="square" rtlCol="0">
            <a:spAutoFit/>
          </a:bodyPr>
          <a:lstStyle/>
          <a:p>
            <a:r>
              <a:rPr lang="zh-CN" altLang="en-US" dirty="0" smtClean="0"/>
              <a:t>原因：人体直接或间接地触摸到火线</a:t>
            </a:r>
            <a:endParaRPr lang="zh-CN" altLang="en-US" dirty="0"/>
          </a:p>
        </p:txBody>
      </p:sp>
      <p:sp>
        <p:nvSpPr>
          <p:cNvPr id="13" name="文本框 17"/>
          <p:cNvSpPr txBox="1"/>
          <p:nvPr/>
        </p:nvSpPr>
        <p:spPr>
          <a:xfrm>
            <a:off x="3932156" y="1072826"/>
            <a:ext cx="4813738" cy="365760"/>
          </a:xfrm>
          <a:prstGeom prst="rect">
            <a:avLst/>
          </a:prstGeom>
          <a:solidFill>
            <a:srgbClr val="00B0F0"/>
          </a:solidFill>
        </p:spPr>
        <p:txBody>
          <a:bodyPr wrap="square" rtlCol="0">
            <a:spAutoFit/>
          </a:bodyPr>
          <a:lstStyle/>
          <a:p>
            <a:r>
              <a:rPr lang="zh-CN" altLang="en-US" dirty="0" smtClean="0"/>
              <a:t>辨别火线（相线）和零线（中性线）：测电笔</a:t>
            </a:r>
            <a:endParaRPr lang="zh-CN" altLang="en-US" dirty="0"/>
          </a:p>
        </p:txBody>
      </p:sp>
      <p:sp>
        <p:nvSpPr>
          <p:cNvPr id="15" name="文本框 17"/>
          <p:cNvSpPr txBox="1"/>
          <p:nvPr/>
        </p:nvSpPr>
        <p:spPr>
          <a:xfrm>
            <a:off x="4190303" y="3477014"/>
            <a:ext cx="5102987" cy="369332"/>
          </a:xfrm>
          <a:prstGeom prst="rect">
            <a:avLst/>
          </a:prstGeom>
          <a:solidFill>
            <a:srgbClr val="00B0F0"/>
          </a:solidFill>
        </p:spPr>
        <p:txBody>
          <a:bodyPr wrap="square" rtlCol="0">
            <a:spAutoFit/>
          </a:bodyPr>
          <a:lstStyle/>
          <a:p>
            <a:r>
              <a:rPr lang="zh-CN" altLang="en-US" dirty="0" smtClean="0"/>
              <a:t>短路：火线未经用电器直接与零线相接触的现象</a:t>
            </a:r>
            <a:endParaRPr lang="zh-CN" altLang="en-US" dirty="0"/>
          </a:p>
        </p:txBody>
      </p:sp>
      <p:sp>
        <p:nvSpPr>
          <p:cNvPr id="16" name="文本框 17"/>
          <p:cNvSpPr txBox="1"/>
          <p:nvPr/>
        </p:nvSpPr>
        <p:spPr>
          <a:xfrm>
            <a:off x="4230736" y="4310548"/>
            <a:ext cx="714487" cy="365760"/>
          </a:xfrm>
          <a:prstGeom prst="rect">
            <a:avLst/>
          </a:prstGeom>
          <a:solidFill>
            <a:srgbClr val="00B0F0"/>
          </a:solidFill>
        </p:spPr>
        <p:txBody>
          <a:bodyPr wrap="square" rtlCol="0">
            <a:spAutoFit/>
          </a:bodyPr>
          <a:lstStyle/>
          <a:p>
            <a:r>
              <a:rPr lang="zh-CN" altLang="en-US" dirty="0" smtClean="0"/>
              <a:t>触电</a:t>
            </a:r>
            <a:endParaRPr lang="zh-CN" altLang="en-US" dirty="0"/>
          </a:p>
        </p:txBody>
      </p:sp>
      <p:sp>
        <p:nvSpPr>
          <p:cNvPr id="17" name="左大括号 16"/>
          <p:cNvSpPr/>
          <p:nvPr/>
        </p:nvSpPr>
        <p:spPr>
          <a:xfrm>
            <a:off x="5030618" y="4154405"/>
            <a:ext cx="83775" cy="678024"/>
          </a:xfrm>
          <a:prstGeom prst="leftBrac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文本框 17"/>
          <p:cNvSpPr txBox="1"/>
          <p:nvPr/>
        </p:nvSpPr>
        <p:spPr>
          <a:xfrm>
            <a:off x="5163796" y="4627789"/>
            <a:ext cx="3000489" cy="365760"/>
          </a:xfrm>
          <a:prstGeom prst="rect">
            <a:avLst/>
          </a:prstGeom>
          <a:solidFill>
            <a:srgbClr val="00B0F0"/>
          </a:solidFill>
        </p:spPr>
        <p:txBody>
          <a:bodyPr wrap="square" rtlCol="0">
            <a:spAutoFit/>
          </a:bodyPr>
          <a:lstStyle/>
          <a:p>
            <a:r>
              <a:rPr lang="zh-CN" altLang="en-US" dirty="0" smtClean="0"/>
              <a:t>形式：单线触电和双线触电</a:t>
            </a:r>
            <a:endParaRPr lang="zh-CN" altLang="en-US" dirty="0"/>
          </a:p>
        </p:txBody>
      </p:sp>
      <p:sp>
        <p:nvSpPr>
          <p:cNvPr id="20" name="文本框 17"/>
          <p:cNvSpPr txBox="1"/>
          <p:nvPr/>
        </p:nvSpPr>
        <p:spPr>
          <a:xfrm>
            <a:off x="3916606" y="1710417"/>
            <a:ext cx="2549508" cy="365760"/>
          </a:xfrm>
          <a:prstGeom prst="rect">
            <a:avLst/>
          </a:prstGeom>
          <a:solidFill>
            <a:srgbClr val="00B0F0"/>
          </a:solidFill>
        </p:spPr>
        <p:txBody>
          <a:bodyPr wrap="square" rtlCol="0">
            <a:spAutoFit/>
          </a:bodyPr>
          <a:lstStyle/>
          <a:p>
            <a:r>
              <a:rPr lang="zh-CN" altLang="en-US" dirty="0" smtClean="0"/>
              <a:t>测算家庭电费</a:t>
            </a:r>
            <a:r>
              <a:rPr lang="en-US" altLang="zh-CN" dirty="0" smtClean="0"/>
              <a:t>—</a:t>
            </a:r>
            <a:r>
              <a:rPr lang="zh-CN" altLang="en-US" dirty="0" smtClean="0"/>
              <a:t>电能表</a:t>
            </a:r>
            <a:endParaRPr lang="zh-CN" altLang="en-US" dirty="0"/>
          </a:p>
        </p:txBody>
      </p:sp>
      <p:sp>
        <p:nvSpPr>
          <p:cNvPr id="21" name="文本框 17"/>
          <p:cNvSpPr txBox="1"/>
          <p:nvPr/>
        </p:nvSpPr>
        <p:spPr>
          <a:xfrm>
            <a:off x="4233845" y="5190736"/>
            <a:ext cx="4835510" cy="365760"/>
          </a:xfrm>
          <a:prstGeom prst="rect">
            <a:avLst/>
          </a:prstGeom>
          <a:solidFill>
            <a:srgbClr val="00B0F0"/>
          </a:solidFill>
        </p:spPr>
        <p:txBody>
          <a:bodyPr wrap="square" rtlCol="0">
            <a:spAutoFit/>
          </a:bodyPr>
          <a:lstStyle/>
          <a:p>
            <a:r>
              <a:rPr lang="zh-CN" altLang="en-US" dirty="0" smtClean="0"/>
              <a:t>原则：不接触低压带电体：不靠近高压带电体</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blinds(horizontal)">
                                      <p:cBhvr>
                                        <p:cTn id="31" dur="500"/>
                                        <p:tgtEl>
                                          <p:spTgt spid="17"/>
                                        </p:tgtEl>
                                      </p:cBhvr>
                                    </p:animEffec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12"/>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19"/>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grpId="0" nodeType="clickEffect">
                                  <p:stCondLst>
                                    <p:cond delay="0"/>
                                  </p:stCondLst>
                                  <p:childTnLst>
                                    <p:set>
                                      <p:cBhvr>
                                        <p:cTn id="43"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8" grpId="0" animBg="1"/>
      <p:bldP spid="12" grpId="0" animBg="1"/>
      <p:bldP spid="13" grpId="0" animBg="1"/>
      <p:bldP spid="15" grpId="0" animBg="1"/>
      <p:bldP spid="16" grpId="0" animBg="1"/>
      <p:bldP spid="17" grpId="0" animBg="1"/>
      <p:bldP spid="19" grpId="0" animBg="1"/>
      <p:bldP spid="20" grpId="0" animBg="1"/>
      <p:bldP spid="21"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WordArt 2"/>
          <p:cNvSpPr>
            <a:spLocks noChangeArrowheads="1" noChangeShapeType="1"/>
          </p:cNvSpPr>
          <p:nvPr/>
        </p:nvSpPr>
        <p:spPr bwMode="auto">
          <a:xfrm>
            <a:off x="2484437" y="188912"/>
            <a:ext cx="5107599" cy="993935"/>
          </a:xfrm>
          <a:prstGeom prst="rect">
            <a:avLst/>
          </a:prstGeom>
        </p:spPr>
        <p:txBody>
          <a:bodyPr wrap="none" fromWordArt="1">
            <a:prstTxWarp prst="textPlain">
              <a:avLst>
                <a:gd name="adj" fmla="val 50000"/>
              </a:avLst>
            </a:prstTxWarp>
          </a:bodyPr>
          <a:lstStyle/>
          <a:p>
            <a:pPr algn="ctr"/>
            <a:endParaRPr lang="zh-CN" altLang="en-US" sz="3600" b="1" dirty="0">
              <a:ln w="9525">
                <a:noFill/>
                <a:round/>
              </a:ln>
              <a:solidFill>
                <a:schemeClr val="bg1"/>
              </a:solidFill>
              <a:effectLst>
                <a:outerShdw dist="38100" dir="5400000" algn="ctr" rotWithShape="0">
                  <a:srgbClr val="4D4D4D">
                    <a:alpha val="75000"/>
                  </a:srgbClr>
                </a:outerShdw>
              </a:effectLst>
              <a:latin typeface="黑体" panose="02010600030101010101" pitchFamily="49" charset="-122"/>
              <a:ea typeface="黑体" panose="02010600030101010101" pitchFamily="49" charset="-122"/>
            </a:endParaRPr>
          </a:p>
        </p:txBody>
      </p:sp>
      <p:sp>
        <p:nvSpPr>
          <p:cNvPr id="11" name="文本框 20493"/>
          <p:cNvSpPr txBox="1"/>
          <p:nvPr/>
        </p:nvSpPr>
        <p:spPr>
          <a:xfrm>
            <a:off x="2458228" y="619417"/>
            <a:ext cx="6337300" cy="646331"/>
          </a:xfrm>
          <a:prstGeom prst="rect">
            <a:avLst/>
          </a:prstGeom>
          <a:noFill/>
          <a:ln w="9525">
            <a:noFill/>
          </a:ln>
        </p:spPr>
        <p:txBody>
          <a:bodyPr anchor="t">
            <a:spAutoFit/>
          </a:bodyPr>
          <a:lstStyle/>
          <a:p>
            <a:pPr lvl="0" algn="ctr">
              <a:spcBef>
                <a:spcPct val="50000"/>
              </a:spcBef>
            </a:pPr>
            <a:r>
              <a:rPr lang="zh-CN" altLang="en-US" sz="3600" b="1" dirty="0" smtClean="0">
                <a:solidFill>
                  <a:schemeClr val="tx2"/>
                </a:solidFill>
                <a:latin typeface="Arial" panose="020B0604020202020204" pitchFamily="34" charset="0"/>
                <a:ea typeface="华文仿宋" panose="02010600040101010101" pitchFamily="2" charset="-122"/>
              </a:rPr>
              <a:t>考点一   家庭电路 </a:t>
            </a:r>
            <a:endParaRPr lang="zh-CN" altLang="en-US" sz="3600" b="1" dirty="0">
              <a:solidFill>
                <a:schemeClr val="tx2"/>
              </a:solidFill>
              <a:latin typeface="Arial" panose="020B0604020202020204" pitchFamily="34" charset="0"/>
              <a:ea typeface="华文仿宋" panose="02010600040101010101" pitchFamily="2" charset="-122"/>
            </a:endParaRPr>
          </a:p>
        </p:txBody>
      </p:sp>
      <p:pic>
        <p:nvPicPr>
          <p:cNvPr id="4" name="Picture 2" descr="E:\01商乐\05区工作\04课题组\做ppt\19章 生活用电\图\19-1-7.jpg"/>
          <p:cNvPicPr>
            <a:picLocks noChangeAspect="1" noChangeArrowheads="1"/>
          </p:cNvPicPr>
          <p:nvPr/>
        </p:nvPicPr>
        <p:blipFill>
          <a:blip r:embed="rId2"/>
          <a:srcRect/>
          <a:stretch>
            <a:fillRect/>
          </a:stretch>
        </p:blipFill>
        <p:spPr bwMode="auto">
          <a:xfrm>
            <a:off x="2485959" y="1696668"/>
            <a:ext cx="6520299" cy="4322406"/>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4"/>
          <p:cNvSpPr>
            <a:spLocks noChangeArrowheads="1"/>
          </p:cNvSpPr>
          <p:nvPr/>
        </p:nvSpPr>
        <p:spPr bwMode="auto">
          <a:xfrm>
            <a:off x="1631465" y="631761"/>
            <a:ext cx="3409908" cy="584775"/>
          </a:xfrm>
          <a:prstGeom prst="rect">
            <a:avLst/>
          </a:prstGeom>
          <a:noFill/>
          <a:ln w="9525">
            <a:noFill/>
            <a:miter lim="800000"/>
          </a:ln>
          <a:effectLst>
            <a:outerShdw dist="23000" dir="5400000" algn="ctr" rotWithShape="0">
              <a:srgbClr val="000000">
                <a:alpha val="25000"/>
              </a:srgbClr>
            </a:outerShdw>
          </a:effectLst>
        </p:spPr>
        <p:txBody>
          <a:bodyPr wrap="none">
            <a:spAutoFit/>
          </a:bodyPr>
          <a:lstStyle/>
          <a:p>
            <a:r>
              <a:rPr lang="en-US" altLang="zh-CN" sz="3200" b="1" dirty="0" smtClean="0">
                <a:solidFill>
                  <a:schemeClr val="tx2"/>
                </a:solidFill>
                <a:ea typeface="黑体" panose="02010600030101010101" pitchFamily="49" charset="-122"/>
              </a:rPr>
              <a:t>1.</a:t>
            </a:r>
            <a:r>
              <a:rPr lang="zh-CN" altLang="en-US" sz="3200" b="1" dirty="0" smtClean="0">
                <a:solidFill>
                  <a:schemeClr val="tx2"/>
                </a:solidFill>
                <a:ea typeface="黑体" panose="02010600030101010101" pitchFamily="49" charset="-122"/>
              </a:rPr>
              <a:t>家庭</a:t>
            </a:r>
            <a:r>
              <a:rPr lang="zh-CN" altLang="en-US" sz="3200" b="1" dirty="0">
                <a:solidFill>
                  <a:schemeClr val="tx2"/>
                </a:solidFill>
                <a:ea typeface="黑体" panose="02010600030101010101" pitchFamily="49" charset="-122"/>
              </a:rPr>
              <a:t>电路的组成</a:t>
            </a:r>
          </a:p>
        </p:txBody>
      </p:sp>
      <p:sp>
        <p:nvSpPr>
          <p:cNvPr id="3" name="Text Box 6"/>
          <p:cNvSpPr txBox="1">
            <a:spLocks noChangeArrowheads="1"/>
          </p:cNvSpPr>
          <p:nvPr/>
        </p:nvSpPr>
        <p:spPr bwMode="auto">
          <a:xfrm>
            <a:off x="1003527" y="1561582"/>
            <a:ext cx="8105775" cy="946150"/>
          </a:xfrm>
          <a:prstGeom prst="rect">
            <a:avLst/>
          </a:prstGeom>
          <a:noFill/>
          <a:ln w="9525">
            <a:noFill/>
            <a:miter lim="800000"/>
          </a:ln>
          <a:effectLst/>
        </p:spPr>
        <p:txBody>
          <a:bodyPr>
            <a:spAutoFit/>
          </a:bodyPr>
          <a:lstStyle/>
          <a:p>
            <a:r>
              <a:rPr lang="zh-CN" altLang="en-US" sz="2800" b="1" dirty="0">
                <a:latin typeface="黑体" panose="02010600030101010101" pitchFamily="49" charset="-122"/>
              </a:rPr>
              <a:t>    </a:t>
            </a:r>
            <a:r>
              <a:rPr lang="zh-CN" altLang="en-US" sz="2800" b="1" dirty="0">
                <a:solidFill>
                  <a:srgbClr val="0000CC"/>
                </a:solidFill>
                <a:latin typeface="黑体" panose="02010600030101010101" pitchFamily="49" charset="-122"/>
              </a:rPr>
              <a:t>由进户线、电能表、总开关、保险装置、用电器、导线等</a:t>
            </a:r>
            <a:r>
              <a:rPr lang="zh-CN" altLang="en-US" sz="2800" b="1" dirty="0" smtClean="0">
                <a:solidFill>
                  <a:srgbClr val="0000CC"/>
                </a:solidFill>
                <a:latin typeface="黑体" panose="02010600030101010101" pitchFamily="49" charset="-122"/>
              </a:rPr>
              <a:t>组成</a:t>
            </a:r>
            <a:r>
              <a:rPr lang="en-US" altLang="zh-CN" sz="2800" b="1" dirty="0" smtClean="0">
                <a:solidFill>
                  <a:srgbClr val="0000CC"/>
                </a:solidFill>
                <a:latin typeface="黑体" panose="02010600030101010101" pitchFamily="49" charset="-122"/>
              </a:rPr>
              <a:t>.</a:t>
            </a:r>
            <a:endParaRPr lang="zh-CN" altLang="en-US" sz="2800" b="1" dirty="0">
              <a:solidFill>
                <a:srgbClr val="0000CC"/>
              </a:solidFill>
              <a:latin typeface="黑体" panose="02010600030101010101" pitchFamily="49" charset="-122"/>
            </a:endParaRPr>
          </a:p>
        </p:txBody>
      </p:sp>
      <p:sp>
        <p:nvSpPr>
          <p:cNvPr id="4" name="Rectangle 2"/>
          <p:cNvSpPr>
            <a:spLocks noChangeArrowheads="1"/>
          </p:cNvSpPr>
          <p:nvPr/>
        </p:nvSpPr>
        <p:spPr bwMode="auto">
          <a:xfrm>
            <a:off x="1278554" y="2817195"/>
            <a:ext cx="8164026" cy="1514261"/>
          </a:xfrm>
          <a:prstGeom prst="rect">
            <a:avLst/>
          </a:prstGeom>
          <a:noFill/>
          <a:ln w="9525">
            <a:noFill/>
            <a:miter lim="800000"/>
          </a:ln>
          <a:effectLst/>
        </p:spPr>
        <p:txBody>
          <a:bodyPr wrap="square">
            <a:spAutoFit/>
          </a:bodyPr>
          <a:lstStyle/>
          <a:p>
            <a:pPr>
              <a:lnSpc>
                <a:spcPct val="110000"/>
              </a:lnSpc>
            </a:pPr>
            <a:r>
              <a:rPr lang="en-US" altLang="zh-CN" sz="2800" dirty="0" smtClean="0">
                <a:solidFill>
                  <a:srgbClr val="CC0000"/>
                </a:solidFill>
                <a:latin typeface="宋体" panose="02010600030101010101" pitchFamily="2" charset="-122"/>
                <a:ea typeface="宋体" panose="02010600030101010101" pitchFamily="2" charset="-122"/>
              </a:rPr>
              <a:t>(1)</a:t>
            </a:r>
            <a:r>
              <a:rPr lang="zh-CN" altLang="en-US" sz="2800" dirty="0" smtClean="0">
                <a:solidFill>
                  <a:srgbClr val="CC0000"/>
                </a:solidFill>
                <a:latin typeface="宋体" panose="02010600030101010101" pitchFamily="2" charset="-122"/>
                <a:ea typeface="宋体" panose="02010600030101010101" pitchFamily="2" charset="-122"/>
              </a:rPr>
              <a:t>进</a:t>
            </a:r>
            <a:r>
              <a:rPr lang="zh-CN" altLang="en-US" sz="2800" dirty="0">
                <a:solidFill>
                  <a:srgbClr val="CC0000"/>
                </a:solidFill>
                <a:latin typeface="宋体" panose="02010600030101010101" pitchFamily="2" charset="-122"/>
                <a:ea typeface="宋体" panose="02010600030101010101" pitchFamily="2" charset="-122"/>
              </a:rPr>
              <a:t>户线</a:t>
            </a:r>
            <a:r>
              <a:rPr lang="zh-CN" altLang="en-US" sz="2800" dirty="0" smtClean="0">
                <a:solidFill>
                  <a:srgbClr val="CC0000"/>
                </a:solidFill>
                <a:latin typeface="宋体" panose="02010600030101010101" pitchFamily="2" charset="-122"/>
                <a:ea typeface="宋体" panose="02010600030101010101" pitchFamily="2" charset="-122"/>
              </a:rPr>
              <a:t>：一般家庭电路中有两根线，一根带电叫作火线，另一根不带电叫做零线，火线和零线之间的电压是</a:t>
            </a:r>
            <a:r>
              <a:rPr lang="en-US" altLang="zh-CN" sz="2800" dirty="0" smtClean="0">
                <a:solidFill>
                  <a:srgbClr val="CC0000"/>
                </a:solidFill>
                <a:latin typeface="宋体" panose="02010600030101010101" pitchFamily="2" charset="-122"/>
                <a:ea typeface="宋体" panose="02010600030101010101" pitchFamily="2" charset="-122"/>
              </a:rPr>
              <a:t>220V.</a:t>
            </a:r>
            <a:endParaRPr lang="zh-CN" altLang="en-US" sz="2800" dirty="0">
              <a:solidFill>
                <a:srgbClr val="0000CC"/>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7"/>
          <p:cNvSpPr txBox="1">
            <a:spLocks noChangeArrowheads="1"/>
          </p:cNvSpPr>
          <p:nvPr/>
        </p:nvSpPr>
        <p:spPr bwMode="auto">
          <a:xfrm>
            <a:off x="1482090" y="447675"/>
            <a:ext cx="2825750" cy="521970"/>
          </a:xfrm>
          <a:prstGeom prst="rect">
            <a:avLst/>
          </a:prstGeom>
          <a:noFill/>
          <a:ln w="9525">
            <a:noFill/>
            <a:miter lim="800000"/>
          </a:ln>
          <a:effectLst/>
        </p:spPr>
        <p:txBody>
          <a:bodyPr wrap="square">
            <a:spAutoFit/>
          </a:bodyPr>
          <a:lstStyle/>
          <a:p>
            <a:r>
              <a:rPr lang="zh-CN" altLang="en-US" sz="2800" b="1" dirty="0">
                <a:latin typeface="Times New Roman" panose="02020603050405020304" pitchFamily="18" charset="0"/>
              </a:rPr>
              <a:t>（2）</a:t>
            </a:r>
            <a:r>
              <a:rPr lang="zh-CN" altLang="en-US" sz="2800" b="1" dirty="0">
                <a:latin typeface="黑体" panose="02010600030101010101" pitchFamily="49" charset="-122"/>
              </a:rPr>
              <a:t>．电能表</a:t>
            </a:r>
          </a:p>
        </p:txBody>
      </p:sp>
      <p:sp>
        <p:nvSpPr>
          <p:cNvPr id="3" name="Text Box 18"/>
          <p:cNvSpPr txBox="1">
            <a:spLocks noChangeArrowheads="1"/>
          </p:cNvSpPr>
          <p:nvPr/>
        </p:nvSpPr>
        <p:spPr bwMode="auto">
          <a:xfrm>
            <a:off x="605531" y="988928"/>
            <a:ext cx="3702050" cy="521970"/>
          </a:xfrm>
          <a:prstGeom prst="rect">
            <a:avLst/>
          </a:prstGeom>
          <a:noFill/>
          <a:ln w="9525">
            <a:noFill/>
            <a:miter lim="800000"/>
          </a:ln>
          <a:effectLst/>
        </p:spPr>
        <p:txBody>
          <a:bodyPr>
            <a:spAutoFit/>
          </a:bodyPr>
          <a:lstStyle/>
          <a:p>
            <a:r>
              <a:rPr lang="zh-CN" altLang="en-US" sz="2800" b="1" dirty="0">
                <a:latin typeface="黑体" panose="02010600030101010101" pitchFamily="49" charset="-122"/>
              </a:rPr>
              <a:t>　　</a:t>
            </a:r>
            <a:r>
              <a:rPr lang="zh-CN" altLang="en-US" sz="2800" b="1" dirty="0">
                <a:latin typeface="Calibri" panose="020F0502020204030204" charset="0"/>
              </a:rPr>
              <a:t>①</a:t>
            </a:r>
            <a:r>
              <a:rPr lang="zh-CN" altLang="en-US" sz="2800" b="1" dirty="0">
                <a:latin typeface="黑体" panose="02010600030101010101" pitchFamily="49" charset="-122"/>
              </a:rPr>
              <a:t>作用：</a:t>
            </a:r>
          </a:p>
        </p:txBody>
      </p:sp>
      <p:sp>
        <p:nvSpPr>
          <p:cNvPr id="4" name="Rectangle 20"/>
          <p:cNvSpPr>
            <a:spLocks noChangeArrowheads="1"/>
          </p:cNvSpPr>
          <p:nvPr/>
        </p:nvSpPr>
        <p:spPr bwMode="auto">
          <a:xfrm>
            <a:off x="961312" y="1510393"/>
            <a:ext cx="4140200" cy="946150"/>
          </a:xfrm>
          <a:prstGeom prst="rect">
            <a:avLst/>
          </a:prstGeom>
          <a:noFill/>
          <a:ln w="9525">
            <a:noFill/>
            <a:miter lim="800000"/>
          </a:ln>
          <a:effectLst/>
        </p:spPr>
        <p:txBody>
          <a:bodyPr>
            <a:spAutoFit/>
          </a:bodyPr>
          <a:lstStyle/>
          <a:p>
            <a:r>
              <a:rPr lang="zh-CN" altLang="en-US" sz="2800" b="1" dirty="0">
                <a:latin typeface="黑体" panose="02010600030101010101" pitchFamily="49" charset="-122"/>
              </a:rPr>
              <a:t>　　测量用电器消耗电能的多少。</a:t>
            </a:r>
          </a:p>
        </p:txBody>
      </p:sp>
      <p:sp>
        <p:nvSpPr>
          <p:cNvPr id="5" name="Text Box 19"/>
          <p:cNvSpPr txBox="1">
            <a:spLocks noChangeArrowheads="1"/>
          </p:cNvSpPr>
          <p:nvPr/>
        </p:nvSpPr>
        <p:spPr bwMode="auto">
          <a:xfrm>
            <a:off x="448129" y="2466067"/>
            <a:ext cx="3095625" cy="521970"/>
          </a:xfrm>
          <a:prstGeom prst="rect">
            <a:avLst/>
          </a:prstGeom>
          <a:noFill/>
          <a:ln w="9525">
            <a:noFill/>
            <a:miter lim="800000"/>
          </a:ln>
          <a:effectLst/>
        </p:spPr>
        <p:txBody>
          <a:bodyPr>
            <a:spAutoFit/>
          </a:bodyPr>
          <a:lstStyle/>
          <a:p>
            <a:r>
              <a:rPr lang="zh-CN" altLang="en-US" sz="2800" b="1" dirty="0">
                <a:latin typeface="黑体" panose="02010600030101010101" pitchFamily="49" charset="-122"/>
              </a:rPr>
              <a:t>　　 </a:t>
            </a:r>
            <a:r>
              <a:rPr lang="zh-CN" altLang="en-US" sz="2800" b="1" dirty="0">
                <a:latin typeface="Calibri" panose="020F0502020204030204" charset="0"/>
              </a:rPr>
              <a:t>②</a:t>
            </a:r>
            <a:r>
              <a:rPr lang="zh-CN" altLang="en-US" sz="2800" b="1" dirty="0">
                <a:latin typeface="黑体" panose="02010600030101010101" pitchFamily="49" charset="-122"/>
              </a:rPr>
              <a:t>安装：</a:t>
            </a:r>
          </a:p>
        </p:txBody>
      </p:sp>
      <p:sp>
        <p:nvSpPr>
          <p:cNvPr id="6" name="Rectangle 21"/>
          <p:cNvSpPr>
            <a:spLocks noChangeArrowheads="1"/>
          </p:cNvSpPr>
          <p:nvPr/>
        </p:nvSpPr>
        <p:spPr bwMode="auto">
          <a:xfrm>
            <a:off x="824722" y="2950417"/>
            <a:ext cx="4140200" cy="946150"/>
          </a:xfrm>
          <a:prstGeom prst="rect">
            <a:avLst/>
          </a:prstGeom>
          <a:noFill/>
          <a:ln w="9525">
            <a:noFill/>
            <a:miter lim="800000"/>
          </a:ln>
          <a:effectLst/>
        </p:spPr>
        <p:txBody>
          <a:bodyPr>
            <a:spAutoFit/>
          </a:bodyPr>
          <a:lstStyle/>
          <a:p>
            <a:r>
              <a:rPr lang="zh-CN" altLang="en-US" sz="2800" b="1" dirty="0">
                <a:latin typeface="黑体" panose="02010600030101010101" pitchFamily="49" charset="-122"/>
              </a:rPr>
              <a:t>　　安装在干路上，在总开关之前。</a:t>
            </a:r>
          </a:p>
        </p:txBody>
      </p:sp>
      <p:sp>
        <p:nvSpPr>
          <p:cNvPr id="7" name="Text Box 19"/>
          <p:cNvSpPr txBox="1">
            <a:spLocks noChangeArrowheads="1"/>
          </p:cNvSpPr>
          <p:nvPr/>
        </p:nvSpPr>
        <p:spPr bwMode="auto">
          <a:xfrm>
            <a:off x="396875" y="3822668"/>
            <a:ext cx="3216275" cy="521970"/>
          </a:xfrm>
          <a:prstGeom prst="rect">
            <a:avLst/>
          </a:prstGeom>
          <a:noFill/>
          <a:ln w="9525">
            <a:noFill/>
            <a:miter lim="800000"/>
          </a:ln>
          <a:effectLst/>
        </p:spPr>
        <p:txBody>
          <a:bodyPr>
            <a:spAutoFit/>
          </a:bodyPr>
          <a:lstStyle/>
          <a:p>
            <a:r>
              <a:rPr lang="zh-CN" altLang="en-US" sz="2800" b="1" dirty="0">
                <a:latin typeface="黑体" panose="02010600030101010101" pitchFamily="49" charset="-122"/>
              </a:rPr>
              <a:t>　　 </a:t>
            </a:r>
            <a:r>
              <a:rPr lang="zh-CN" altLang="en-US" sz="2800" b="1" dirty="0">
                <a:latin typeface="Calibri" panose="020F0502020204030204" charset="0"/>
              </a:rPr>
              <a:t>③</a:t>
            </a:r>
            <a:r>
              <a:rPr lang="zh-CN" altLang="en-US" sz="2800" b="1" dirty="0">
                <a:latin typeface="黑体" panose="02010600030101010101" pitchFamily="49" charset="-122"/>
              </a:rPr>
              <a:t>读数：</a:t>
            </a:r>
          </a:p>
        </p:txBody>
      </p:sp>
      <p:sp>
        <p:nvSpPr>
          <p:cNvPr id="8" name="Text Box 27"/>
          <p:cNvSpPr txBox="1">
            <a:spLocks noChangeArrowheads="1"/>
          </p:cNvSpPr>
          <p:nvPr/>
        </p:nvSpPr>
        <p:spPr bwMode="auto">
          <a:xfrm>
            <a:off x="773209" y="4477981"/>
            <a:ext cx="4883150" cy="1112838"/>
          </a:xfrm>
          <a:prstGeom prst="rect">
            <a:avLst/>
          </a:prstGeom>
          <a:noFill/>
          <a:ln w="9525">
            <a:noFill/>
            <a:miter lim="800000"/>
          </a:ln>
          <a:effectLst/>
        </p:spPr>
        <p:txBody>
          <a:bodyPr>
            <a:spAutoFit/>
          </a:bodyPr>
          <a:lstStyle/>
          <a:p>
            <a:pPr algn="ctr">
              <a:spcBef>
                <a:spcPct val="50000"/>
              </a:spcBef>
            </a:pPr>
            <a:r>
              <a:rPr lang="en-US" sz="2800" b="1" dirty="0">
                <a:latin typeface="Times New Roman" panose="02020603050405020304" pitchFamily="18" charset="0"/>
                <a:cs typeface="Times New Roman" panose="02020603050405020304" pitchFamily="18" charset="0"/>
              </a:rPr>
              <a:t>123.4 k</a:t>
            </a:r>
            <a:r>
              <a:rPr lang="zh-CN" altLang="en-US" sz="2800" b="1" dirty="0">
                <a:latin typeface="Times New Roman" panose="02020603050405020304" pitchFamily="18" charset="0"/>
              </a:rPr>
              <a:t>W</a:t>
            </a:r>
            <a:r>
              <a:rPr lang="en-US" sz="2800" b="1" dirty="0">
                <a:latin typeface="Times New Roman" panose="02020603050405020304" pitchFamily="18" charset="0"/>
                <a:cs typeface="Times New Roman" panose="02020603050405020304" pitchFamily="18" charset="0"/>
              </a:rPr>
              <a:t> </a:t>
            </a:r>
            <a:r>
              <a:rPr lang="en-US" sz="2800" b="1" dirty="0">
                <a:latin typeface="Times New Roman" panose="02020603050405020304" pitchFamily="18" charset="0"/>
              </a:rPr>
              <a:t>·</a:t>
            </a:r>
            <a:r>
              <a:rPr lang="en-US" sz="2800" b="1" dirty="0">
                <a:latin typeface="Times New Roman" panose="02020603050405020304" pitchFamily="18" charset="0"/>
                <a:cs typeface="Times New Roman" panose="02020603050405020304" pitchFamily="18" charset="0"/>
              </a:rPr>
              <a:t>h</a:t>
            </a:r>
          </a:p>
          <a:p>
            <a:pPr algn="dist">
              <a:spcBef>
                <a:spcPct val="50000"/>
              </a:spcBef>
            </a:pPr>
            <a:r>
              <a:rPr lang="zh-CN" altLang="en-US" sz="2600" b="1" dirty="0">
                <a:solidFill>
                  <a:srgbClr val="FF0000"/>
                </a:solidFill>
              </a:rPr>
              <a:t>注意：一般最后一位为十分位</a:t>
            </a:r>
          </a:p>
        </p:txBody>
      </p:sp>
      <p:pic>
        <p:nvPicPr>
          <p:cNvPr id="9" name="Picture 10" descr="}KEZ(UDOQZM[I4Y7NKP5KUF"/>
          <p:cNvPicPr>
            <a:picLocks noChangeAspect="1" noChangeArrowheads="1"/>
          </p:cNvPicPr>
          <p:nvPr/>
        </p:nvPicPr>
        <p:blipFill>
          <a:blip r:embed="rId2"/>
          <a:srcRect/>
          <a:stretch>
            <a:fillRect/>
          </a:stretch>
        </p:blipFill>
        <p:spPr bwMode="auto">
          <a:xfrm>
            <a:off x="6669088" y="679450"/>
            <a:ext cx="3319462" cy="5122863"/>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7"/>
          <p:cNvSpPr txBox="1">
            <a:spLocks noChangeArrowheads="1"/>
          </p:cNvSpPr>
          <p:nvPr/>
        </p:nvSpPr>
        <p:spPr bwMode="auto">
          <a:xfrm>
            <a:off x="1517650" y="531813"/>
            <a:ext cx="2854325" cy="523220"/>
          </a:xfrm>
          <a:prstGeom prst="rect">
            <a:avLst/>
          </a:prstGeom>
          <a:noFill/>
          <a:ln w="9525">
            <a:noFill/>
            <a:miter lim="800000"/>
          </a:ln>
          <a:effectLst/>
        </p:spPr>
        <p:txBody>
          <a:bodyPr wrap="square">
            <a:spAutoFit/>
          </a:bodyPr>
          <a:lstStyle/>
          <a:p>
            <a:r>
              <a:rPr lang="en-US" altLang="zh-CN" sz="2800" b="1" dirty="0" smtClean="0">
                <a:latin typeface="Times New Roman" panose="02020603050405020304" pitchFamily="18" charset="0"/>
              </a:rPr>
              <a:t>(3)</a:t>
            </a:r>
            <a:r>
              <a:rPr lang="zh-CN" altLang="en-US" sz="2800" b="1" dirty="0" smtClean="0">
                <a:latin typeface="黑体" panose="02010600030101010101" pitchFamily="49" charset="-122"/>
              </a:rPr>
              <a:t>闸刀开关</a:t>
            </a:r>
            <a:endParaRPr lang="zh-CN" altLang="en-US" sz="2800" b="1" dirty="0">
              <a:latin typeface="黑体" panose="02010600030101010101" pitchFamily="49" charset="-122"/>
            </a:endParaRPr>
          </a:p>
        </p:txBody>
      </p:sp>
      <p:sp>
        <p:nvSpPr>
          <p:cNvPr id="3" name="Text Box 17"/>
          <p:cNvSpPr txBox="1">
            <a:spLocks noChangeArrowheads="1"/>
          </p:cNvSpPr>
          <p:nvPr/>
        </p:nvSpPr>
        <p:spPr bwMode="auto">
          <a:xfrm>
            <a:off x="1320800" y="1109663"/>
            <a:ext cx="10166350" cy="609398"/>
          </a:xfrm>
          <a:prstGeom prst="rect">
            <a:avLst/>
          </a:prstGeom>
          <a:noFill/>
          <a:ln w="9525">
            <a:noFill/>
            <a:miter lim="800000"/>
          </a:ln>
          <a:effectLst/>
        </p:spPr>
        <p:txBody>
          <a:bodyPr wrap="square">
            <a:spAutoFit/>
          </a:bodyPr>
          <a:lstStyle/>
          <a:p>
            <a:pPr>
              <a:lnSpc>
                <a:spcPct val="120000"/>
              </a:lnSpc>
            </a:pPr>
            <a:r>
              <a:rPr lang="zh-CN" altLang="en-US" sz="2800" b="1" dirty="0" smtClean="0">
                <a:latin typeface="黑体" panose="02010600030101010101" pitchFamily="49" charset="-122"/>
              </a:rPr>
              <a:t>整个电路的总开关串联</a:t>
            </a:r>
            <a:r>
              <a:rPr lang="zh-CN" altLang="en-US" sz="2800" b="1" dirty="0">
                <a:latin typeface="黑体" panose="02010600030101010101" pitchFamily="49" charset="-122"/>
              </a:rPr>
              <a:t>在干路中，控制室内全部电路的通与</a:t>
            </a:r>
            <a:r>
              <a:rPr lang="zh-CN" altLang="en-US" sz="2800" b="1" dirty="0" smtClean="0">
                <a:latin typeface="黑体" panose="02010600030101010101" pitchFamily="49" charset="-122"/>
              </a:rPr>
              <a:t>断</a:t>
            </a:r>
            <a:r>
              <a:rPr lang="en-US" altLang="zh-CN" sz="2800" b="1" dirty="0" smtClean="0">
                <a:latin typeface="黑体" panose="02010600030101010101" pitchFamily="49" charset="-122"/>
              </a:rPr>
              <a:t>.</a:t>
            </a:r>
            <a:r>
              <a:rPr lang="zh-CN" altLang="en-US" sz="2800" b="1" dirty="0" smtClean="0">
                <a:latin typeface="黑体" panose="02010600030101010101" pitchFamily="49" charset="-122"/>
              </a:rPr>
              <a:t>                </a:t>
            </a:r>
            <a:endParaRPr lang="zh-CN" altLang="en-US" sz="2800" b="1" dirty="0">
              <a:latin typeface="黑体" panose="02010600030101010101" pitchFamily="49" charset="-122"/>
            </a:endParaRPr>
          </a:p>
        </p:txBody>
      </p:sp>
      <p:pic>
        <p:nvPicPr>
          <p:cNvPr id="4" name="Picture 2" descr="E:\01商乐\05区工作\04课题组\做ppt\19章 生活用电\图\保险总开关.JPG"/>
          <p:cNvPicPr>
            <a:picLocks noChangeAspect="1" noChangeArrowheads="1"/>
          </p:cNvPicPr>
          <p:nvPr/>
        </p:nvPicPr>
        <p:blipFill>
          <a:blip r:embed="rId2"/>
          <a:srcRect/>
          <a:stretch>
            <a:fillRect/>
          </a:stretch>
        </p:blipFill>
        <p:spPr bwMode="auto">
          <a:xfrm>
            <a:off x="1670050" y="2038350"/>
            <a:ext cx="2006600" cy="3786188"/>
          </a:xfrm>
          <a:prstGeom prst="rect">
            <a:avLst/>
          </a:prstGeom>
          <a:noFill/>
          <a:ln w="9525">
            <a:noFill/>
            <a:miter lim="800000"/>
            <a:headEnd/>
            <a:tailEnd/>
          </a:ln>
          <a:effectLst/>
        </p:spPr>
      </p:pic>
      <p:pic>
        <p:nvPicPr>
          <p:cNvPr id="5" name="Picture 6"/>
          <p:cNvPicPr>
            <a:picLocks noChangeAspect="1" noChangeArrowheads="1"/>
          </p:cNvPicPr>
          <p:nvPr/>
        </p:nvPicPr>
        <p:blipFill>
          <a:blip r:embed="rId3"/>
          <a:srcRect/>
          <a:stretch>
            <a:fillRect/>
          </a:stretch>
        </p:blipFill>
        <p:spPr bwMode="auto">
          <a:xfrm>
            <a:off x="4121150" y="2085975"/>
            <a:ext cx="5003800" cy="3786188"/>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1449388" y="355600"/>
            <a:ext cx="3117850" cy="480131"/>
          </a:xfrm>
          <a:prstGeom prst="rect">
            <a:avLst/>
          </a:prstGeom>
          <a:noFill/>
          <a:ln w="9525">
            <a:noFill/>
            <a:miter lim="800000"/>
          </a:ln>
          <a:effectLst/>
        </p:spPr>
        <p:txBody>
          <a:bodyPr>
            <a:spAutoFit/>
          </a:bodyPr>
          <a:lstStyle/>
          <a:p>
            <a:pPr>
              <a:lnSpc>
                <a:spcPct val="90000"/>
              </a:lnSpc>
            </a:pPr>
            <a:r>
              <a:rPr lang="zh-CN" altLang="en-US" sz="2800" b="1" dirty="0" smtClean="0">
                <a:latin typeface="Times New Roman" panose="02020603050405020304" pitchFamily="18" charset="0"/>
              </a:rPr>
              <a:t>  </a:t>
            </a:r>
            <a:r>
              <a:rPr lang="en-US" altLang="zh-CN" sz="2800" b="1" dirty="0" smtClean="0">
                <a:latin typeface="Times New Roman" panose="02020603050405020304" pitchFamily="18" charset="0"/>
              </a:rPr>
              <a:t>(4)</a:t>
            </a:r>
            <a:r>
              <a:rPr lang="zh-CN" altLang="en-US" sz="2800" b="1" dirty="0" smtClean="0">
                <a:latin typeface="黑体" panose="02010600030101010101" pitchFamily="49" charset="-122"/>
              </a:rPr>
              <a:t>保险丝</a:t>
            </a:r>
            <a:endParaRPr lang="zh-CN" altLang="en-US" sz="2800" b="1" dirty="0">
              <a:latin typeface="黑体" panose="02010600030101010101" pitchFamily="49" charset="-122"/>
            </a:endParaRPr>
          </a:p>
        </p:txBody>
      </p:sp>
      <p:sp>
        <p:nvSpPr>
          <p:cNvPr id="3" name="Text Box 3"/>
          <p:cNvSpPr txBox="1">
            <a:spLocks noChangeArrowheads="1"/>
          </p:cNvSpPr>
          <p:nvPr/>
        </p:nvSpPr>
        <p:spPr bwMode="auto">
          <a:xfrm>
            <a:off x="1509713" y="903288"/>
            <a:ext cx="1884362" cy="480131"/>
          </a:xfrm>
          <a:prstGeom prst="rect">
            <a:avLst/>
          </a:prstGeom>
          <a:noFill/>
          <a:ln w="9525">
            <a:noFill/>
            <a:miter lim="800000"/>
          </a:ln>
          <a:effectLst/>
        </p:spPr>
        <p:txBody>
          <a:bodyPr>
            <a:spAutoFit/>
          </a:bodyPr>
          <a:lstStyle/>
          <a:p>
            <a:pPr>
              <a:lnSpc>
                <a:spcPct val="90000"/>
              </a:lnSpc>
            </a:pPr>
            <a:r>
              <a:rPr lang="zh-CN" altLang="en-US" sz="2800" b="1" dirty="0" smtClean="0">
                <a:solidFill>
                  <a:srgbClr val="FF0066"/>
                </a:solidFill>
                <a:latin typeface="黑体" panose="02010600030101010101" pitchFamily="49" charset="-122"/>
              </a:rPr>
              <a:t>①作用</a:t>
            </a:r>
            <a:r>
              <a:rPr lang="zh-CN" altLang="en-US" sz="2800" b="1" dirty="0">
                <a:solidFill>
                  <a:srgbClr val="FF0066"/>
                </a:solidFill>
                <a:latin typeface="黑体" panose="02010600030101010101" pitchFamily="49" charset="-122"/>
              </a:rPr>
              <a:t>：</a:t>
            </a:r>
          </a:p>
        </p:txBody>
      </p:sp>
      <p:sp>
        <p:nvSpPr>
          <p:cNvPr id="4" name="Rectangle 6"/>
          <p:cNvSpPr>
            <a:spLocks noChangeArrowheads="1"/>
          </p:cNvSpPr>
          <p:nvPr/>
        </p:nvSpPr>
        <p:spPr bwMode="auto">
          <a:xfrm>
            <a:off x="3179763" y="854075"/>
            <a:ext cx="5484812" cy="954107"/>
          </a:xfrm>
          <a:prstGeom prst="rect">
            <a:avLst/>
          </a:prstGeom>
          <a:noFill/>
          <a:ln w="9525">
            <a:noFill/>
            <a:miter lim="800000"/>
          </a:ln>
          <a:effectLst/>
        </p:spPr>
        <p:txBody>
          <a:bodyPr>
            <a:spAutoFit/>
          </a:bodyPr>
          <a:lstStyle/>
          <a:p>
            <a:r>
              <a:rPr lang="zh-CN" altLang="en-US" sz="2800" b="1" dirty="0">
                <a:latin typeface="黑体" panose="02010600030101010101" pitchFamily="49" charset="-122"/>
              </a:rPr>
              <a:t>电路中电流过大时，保险丝熔断，自动切断电路，起到保护</a:t>
            </a:r>
            <a:r>
              <a:rPr lang="zh-CN" altLang="en-US" sz="2800" b="1" dirty="0" smtClean="0">
                <a:latin typeface="黑体" panose="02010600030101010101" pitchFamily="49" charset="-122"/>
              </a:rPr>
              <a:t>作用</a:t>
            </a:r>
            <a:r>
              <a:rPr lang="en-US" altLang="zh-CN" sz="2800" b="1" dirty="0" smtClean="0">
                <a:latin typeface="黑体" panose="02010600030101010101" pitchFamily="49" charset="-122"/>
              </a:rPr>
              <a:t>.</a:t>
            </a:r>
            <a:endParaRPr lang="zh-CN" altLang="en-US" sz="2800" b="1" dirty="0">
              <a:latin typeface="黑体" panose="02010600030101010101" pitchFamily="49" charset="-122"/>
            </a:endParaRPr>
          </a:p>
        </p:txBody>
      </p:sp>
      <p:sp>
        <p:nvSpPr>
          <p:cNvPr id="5" name="Text Box 4"/>
          <p:cNvSpPr txBox="1">
            <a:spLocks noChangeArrowheads="1"/>
          </p:cNvSpPr>
          <p:nvPr/>
        </p:nvSpPr>
        <p:spPr bwMode="auto">
          <a:xfrm>
            <a:off x="1460500" y="1870075"/>
            <a:ext cx="1841500" cy="476250"/>
          </a:xfrm>
          <a:prstGeom prst="rect">
            <a:avLst/>
          </a:prstGeom>
          <a:noFill/>
          <a:ln w="9525">
            <a:noFill/>
            <a:miter lim="800000"/>
          </a:ln>
          <a:effectLst/>
        </p:spPr>
        <p:txBody>
          <a:bodyPr>
            <a:spAutoFit/>
          </a:bodyPr>
          <a:lstStyle/>
          <a:p>
            <a:pPr>
              <a:lnSpc>
                <a:spcPct val="90000"/>
              </a:lnSpc>
            </a:pPr>
            <a:r>
              <a:rPr lang="zh-CN" altLang="en-US" sz="2800" b="1" dirty="0" smtClean="0">
                <a:solidFill>
                  <a:srgbClr val="FF0066"/>
                </a:solidFill>
                <a:latin typeface="黑体" panose="02010600030101010101" pitchFamily="49" charset="-122"/>
              </a:rPr>
              <a:t>②材料</a:t>
            </a:r>
            <a:r>
              <a:rPr lang="zh-CN" altLang="en-US" sz="2800" b="1" dirty="0">
                <a:solidFill>
                  <a:srgbClr val="FF0066"/>
                </a:solidFill>
                <a:latin typeface="黑体" panose="02010600030101010101" pitchFamily="49" charset="-122"/>
              </a:rPr>
              <a:t>：</a:t>
            </a:r>
          </a:p>
        </p:txBody>
      </p:sp>
      <p:sp>
        <p:nvSpPr>
          <p:cNvPr id="6" name="Rectangle 7"/>
          <p:cNvSpPr>
            <a:spLocks noChangeArrowheads="1"/>
          </p:cNvSpPr>
          <p:nvPr/>
        </p:nvSpPr>
        <p:spPr bwMode="auto">
          <a:xfrm>
            <a:off x="3176588" y="1800225"/>
            <a:ext cx="5549900" cy="954107"/>
          </a:xfrm>
          <a:prstGeom prst="rect">
            <a:avLst/>
          </a:prstGeom>
          <a:noFill/>
          <a:ln w="9525">
            <a:noFill/>
            <a:miter lim="800000"/>
          </a:ln>
          <a:effectLst/>
        </p:spPr>
        <p:txBody>
          <a:bodyPr>
            <a:spAutoFit/>
          </a:bodyPr>
          <a:lstStyle/>
          <a:p>
            <a:r>
              <a:rPr lang="zh-CN" altLang="en-US" sz="2800" b="1" dirty="0">
                <a:latin typeface="黑体" panose="02010600030101010101" pitchFamily="49" charset="-122"/>
              </a:rPr>
              <a:t>由电阻率较大、熔点较低的铅锑合金</a:t>
            </a:r>
            <a:r>
              <a:rPr lang="zh-CN" altLang="en-US" sz="2800" b="1" dirty="0" smtClean="0">
                <a:latin typeface="黑体" panose="02010600030101010101" pitchFamily="49" charset="-122"/>
              </a:rPr>
              <a:t>制成</a:t>
            </a:r>
            <a:r>
              <a:rPr lang="en-US" altLang="zh-CN" sz="2800" b="1" dirty="0" smtClean="0">
                <a:latin typeface="黑体" panose="02010600030101010101" pitchFamily="49" charset="-122"/>
              </a:rPr>
              <a:t>.</a:t>
            </a:r>
            <a:endParaRPr lang="zh-CN" altLang="en-US" sz="2800" b="1" dirty="0">
              <a:latin typeface="黑体" panose="02010600030101010101" pitchFamily="49" charset="-122"/>
            </a:endParaRPr>
          </a:p>
        </p:txBody>
      </p:sp>
      <p:sp>
        <p:nvSpPr>
          <p:cNvPr id="7" name="Text Box 5"/>
          <p:cNvSpPr txBox="1">
            <a:spLocks noChangeArrowheads="1"/>
          </p:cNvSpPr>
          <p:nvPr/>
        </p:nvSpPr>
        <p:spPr bwMode="auto">
          <a:xfrm>
            <a:off x="1450975" y="2727325"/>
            <a:ext cx="7507288" cy="954107"/>
          </a:xfrm>
          <a:prstGeom prst="rect">
            <a:avLst/>
          </a:prstGeom>
          <a:noFill/>
          <a:ln w="9525">
            <a:noFill/>
            <a:miter lim="800000"/>
          </a:ln>
          <a:effectLst/>
        </p:spPr>
        <p:txBody>
          <a:bodyPr>
            <a:spAutoFit/>
          </a:bodyPr>
          <a:lstStyle/>
          <a:p>
            <a:pPr algn="just"/>
            <a:r>
              <a:rPr lang="zh-CN" altLang="en-US" sz="2800" b="1" dirty="0" smtClean="0">
                <a:solidFill>
                  <a:srgbClr val="FF0066"/>
                </a:solidFill>
                <a:latin typeface="黑体" panose="02010600030101010101" pitchFamily="49" charset="-122"/>
              </a:rPr>
              <a:t>③选择：</a:t>
            </a:r>
            <a:r>
              <a:rPr lang="zh-CN" altLang="en-US" sz="2800" dirty="0" smtClean="0">
                <a:solidFill>
                  <a:srgbClr val="FF0000"/>
                </a:solidFill>
                <a:latin typeface="+mn-ea"/>
              </a:rPr>
              <a:t>在选择保险丝时，应使保险丝的额定电流等于或稍大于电路中最大正常工作电流</a:t>
            </a:r>
            <a:r>
              <a:rPr lang="en-US" altLang="zh-CN" sz="2800" dirty="0" smtClean="0">
                <a:solidFill>
                  <a:srgbClr val="FF0000"/>
                </a:solidFill>
                <a:latin typeface="+mn-ea"/>
              </a:rPr>
              <a:t>.</a:t>
            </a:r>
          </a:p>
        </p:txBody>
      </p:sp>
      <p:sp>
        <p:nvSpPr>
          <p:cNvPr id="8" name="Text Box 5"/>
          <p:cNvSpPr txBox="1">
            <a:spLocks noChangeArrowheads="1"/>
          </p:cNvSpPr>
          <p:nvPr/>
        </p:nvSpPr>
        <p:spPr bwMode="auto">
          <a:xfrm>
            <a:off x="1412875" y="3794125"/>
            <a:ext cx="7507288" cy="1384995"/>
          </a:xfrm>
          <a:prstGeom prst="rect">
            <a:avLst/>
          </a:prstGeom>
          <a:noFill/>
          <a:ln w="9525">
            <a:noFill/>
            <a:miter lim="800000"/>
          </a:ln>
          <a:effectLst/>
        </p:spPr>
        <p:txBody>
          <a:bodyPr>
            <a:spAutoFit/>
          </a:bodyPr>
          <a:lstStyle/>
          <a:p>
            <a:pPr algn="just"/>
            <a:r>
              <a:rPr lang="zh-CN" altLang="en-US" sz="2800" b="1" dirty="0" smtClean="0">
                <a:solidFill>
                  <a:srgbClr val="FF0066"/>
                </a:solidFill>
                <a:latin typeface="黑体" panose="02010600030101010101" pitchFamily="49" charset="-122"/>
              </a:rPr>
              <a:t>④</a:t>
            </a:r>
            <a:r>
              <a:rPr lang="zh-CN" altLang="en-US" sz="2800" b="1" dirty="0" smtClean="0">
                <a:solidFill>
                  <a:srgbClr val="FF0000"/>
                </a:solidFill>
                <a:latin typeface="黑体" panose="02010600030101010101" pitchFamily="49" charset="-122"/>
              </a:rPr>
              <a:t>更换保险丝时，不要换成铜丝或铁丝，因为铜丝、铁丝的熔点较高，当电路中电流过大时，保险丝不能及时熔断，起不到保护电路的作用</a:t>
            </a:r>
            <a:r>
              <a:rPr lang="en-US" altLang="zh-CN" sz="2800" b="1" dirty="0" smtClean="0">
                <a:solidFill>
                  <a:srgbClr val="FF0000"/>
                </a:solidFill>
                <a:latin typeface="黑体" panose="02010600030101010101" pitchFamily="49" charset="-122"/>
              </a:rPr>
              <a:t>.</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7"/>
          <p:cNvSpPr txBox="1">
            <a:spLocks noChangeArrowheads="1"/>
          </p:cNvSpPr>
          <p:nvPr/>
        </p:nvSpPr>
        <p:spPr bwMode="auto">
          <a:xfrm>
            <a:off x="1539875" y="595313"/>
            <a:ext cx="6032500" cy="609398"/>
          </a:xfrm>
          <a:prstGeom prst="rect">
            <a:avLst/>
          </a:prstGeom>
          <a:noFill/>
          <a:ln w="9525">
            <a:noFill/>
            <a:miter lim="800000"/>
          </a:ln>
          <a:effectLst/>
        </p:spPr>
        <p:txBody>
          <a:bodyPr wrap="square">
            <a:spAutoFit/>
          </a:bodyPr>
          <a:lstStyle/>
          <a:p>
            <a:pPr>
              <a:lnSpc>
                <a:spcPct val="120000"/>
              </a:lnSpc>
            </a:pPr>
            <a:r>
              <a:rPr lang="zh-CN" altLang="en-US" sz="2800" b="1" dirty="0" smtClean="0">
                <a:latin typeface="黑体" panose="02010600030101010101" pitchFamily="49" charset="-122"/>
              </a:rPr>
              <a:t>               </a:t>
            </a:r>
            <a:endParaRPr lang="zh-CN" altLang="en-US" sz="2800" b="1" dirty="0">
              <a:latin typeface="黑体" panose="02010600030101010101" pitchFamily="49" charset="-122"/>
            </a:endParaRPr>
          </a:p>
        </p:txBody>
      </p:sp>
      <p:sp>
        <p:nvSpPr>
          <p:cNvPr id="3" name="Rectangle 2"/>
          <p:cNvSpPr>
            <a:spLocks noChangeArrowheads="1"/>
          </p:cNvSpPr>
          <p:nvPr/>
        </p:nvSpPr>
        <p:spPr bwMode="auto">
          <a:xfrm>
            <a:off x="1516679" y="512145"/>
            <a:ext cx="8164026" cy="2462213"/>
          </a:xfrm>
          <a:prstGeom prst="rect">
            <a:avLst/>
          </a:prstGeom>
          <a:noFill/>
          <a:ln w="9525">
            <a:noFill/>
            <a:miter lim="800000"/>
          </a:ln>
          <a:effectLst/>
        </p:spPr>
        <p:txBody>
          <a:bodyPr wrap="square">
            <a:spAutoFit/>
          </a:bodyPr>
          <a:lstStyle/>
          <a:p>
            <a:pPr>
              <a:lnSpc>
                <a:spcPct val="110000"/>
              </a:lnSpc>
            </a:pPr>
            <a:r>
              <a:rPr lang="en-US" altLang="zh-CN" sz="2800" dirty="0" smtClean="0">
                <a:solidFill>
                  <a:srgbClr val="CC0000"/>
                </a:solidFill>
                <a:latin typeface="宋体" panose="02010600030101010101" pitchFamily="2" charset="-122"/>
                <a:ea typeface="宋体" panose="02010600030101010101" pitchFamily="2" charset="-122"/>
              </a:rPr>
              <a:t>(5)</a:t>
            </a:r>
            <a:r>
              <a:rPr lang="zh-CN" altLang="en-US" sz="2800" dirty="0" smtClean="0">
                <a:solidFill>
                  <a:srgbClr val="CC0000"/>
                </a:solidFill>
                <a:latin typeface="宋体" panose="02010600030101010101" pitchFamily="2" charset="-122"/>
                <a:ea typeface="宋体" panose="02010600030101010101" pitchFamily="2" charset="-122"/>
              </a:rPr>
              <a:t>插座：可给移动的用电器供电，插座也应并联在电路中，插座可给为两孔插座和三孔插座</a:t>
            </a:r>
            <a:r>
              <a:rPr lang="en-US" altLang="zh-CN" sz="2800" dirty="0" smtClean="0">
                <a:solidFill>
                  <a:srgbClr val="CC0000"/>
                </a:solidFill>
                <a:latin typeface="宋体" panose="02010600030101010101" pitchFamily="2" charset="-122"/>
                <a:ea typeface="宋体" panose="02010600030101010101" pitchFamily="2" charset="-122"/>
              </a:rPr>
              <a:t>.</a:t>
            </a:r>
            <a:r>
              <a:rPr lang="zh-CN" altLang="en-US" sz="2800" dirty="0" smtClean="0">
                <a:solidFill>
                  <a:srgbClr val="CC0000"/>
                </a:solidFill>
                <a:latin typeface="宋体" panose="02010600030101010101" pitchFamily="2" charset="-122"/>
                <a:ea typeface="宋体" panose="02010600030101010101" pitchFamily="2" charset="-122"/>
              </a:rPr>
              <a:t>三孔插座的左孔接零线，右孔接火线，中孔接地线，它可把用电器外壳与大地连接以防用电器的外壳带电，造成触电</a:t>
            </a:r>
            <a:r>
              <a:rPr lang="en-US" altLang="zh-CN" sz="2800" dirty="0" smtClean="0">
                <a:solidFill>
                  <a:srgbClr val="CC0000"/>
                </a:solidFill>
                <a:latin typeface="宋体" panose="02010600030101010101" pitchFamily="2" charset="-122"/>
                <a:ea typeface="宋体" panose="02010600030101010101" pitchFamily="2" charset="-122"/>
              </a:rPr>
              <a:t>.</a:t>
            </a:r>
            <a:endParaRPr lang="zh-CN" altLang="en-US" sz="2800" dirty="0">
              <a:solidFill>
                <a:srgbClr val="0000CC"/>
              </a:solidFill>
              <a:latin typeface="宋体" panose="02010600030101010101" pitchFamily="2" charset="-122"/>
              <a:ea typeface="宋体" panose="02010600030101010101" pitchFamily="2" charset="-122"/>
            </a:endParaRPr>
          </a:p>
        </p:txBody>
      </p:sp>
      <p:grpSp>
        <p:nvGrpSpPr>
          <p:cNvPr id="4" name="Group 2"/>
          <p:cNvGrpSpPr/>
          <p:nvPr/>
        </p:nvGrpSpPr>
        <p:grpSpPr bwMode="auto">
          <a:xfrm>
            <a:off x="2382838" y="3652838"/>
            <a:ext cx="4589461" cy="2157412"/>
            <a:chOff x="0" y="0"/>
            <a:chExt cx="2906" cy="1228"/>
          </a:xfrm>
        </p:grpSpPr>
        <p:pic>
          <p:nvPicPr>
            <p:cNvPr id="5" name="Picture 26" descr="2003524151358单相连体二、三极插座"/>
            <p:cNvPicPr>
              <a:picLocks noChangeAspect="1" noChangeArrowheads="1"/>
            </p:cNvPicPr>
            <p:nvPr/>
          </p:nvPicPr>
          <p:blipFill>
            <a:blip r:embed="rId2"/>
            <a:srcRect/>
            <a:stretch>
              <a:fillRect/>
            </a:stretch>
          </p:blipFill>
          <p:spPr bwMode="auto">
            <a:xfrm>
              <a:off x="1644" y="0"/>
              <a:ext cx="1151" cy="989"/>
            </a:xfrm>
            <a:prstGeom prst="rect">
              <a:avLst/>
            </a:prstGeom>
            <a:noFill/>
            <a:ln w="9525">
              <a:noFill/>
              <a:miter lim="800000"/>
              <a:headEnd/>
              <a:tailEnd/>
            </a:ln>
            <a:effectLst/>
          </p:spPr>
        </p:pic>
        <p:pic>
          <p:nvPicPr>
            <p:cNvPr id="6" name="Picture 28" descr="2003524151358单相连体二、三极插座"/>
            <p:cNvPicPr>
              <a:picLocks noChangeAspect="1" noChangeArrowheads="1"/>
            </p:cNvPicPr>
            <p:nvPr/>
          </p:nvPicPr>
          <p:blipFill>
            <a:blip r:embed="rId3"/>
            <a:srcRect/>
            <a:stretch>
              <a:fillRect/>
            </a:stretch>
          </p:blipFill>
          <p:spPr bwMode="auto">
            <a:xfrm>
              <a:off x="0" y="46"/>
              <a:ext cx="1180" cy="726"/>
            </a:xfrm>
            <a:prstGeom prst="rect">
              <a:avLst/>
            </a:prstGeom>
            <a:noFill/>
            <a:ln w="9525">
              <a:noFill/>
              <a:miter lim="800000"/>
              <a:headEnd/>
              <a:tailEnd/>
            </a:ln>
            <a:effectLst/>
          </p:spPr>
        </p:pic>
        <p:sp>
          <p:nvSpPr>
            <p:cNvPr id="7" name="Text Box 35"/>
            <p:cNvSpPr txBox="1">
              <a:spLocks noChangeArrowheads="1"/>
            </p:cNvSpPr>
            <p:nvPr/>
          </p:nvSpPr>
          <p:spPr bwMode="auto">
            <a:xfrm>
              <a:off x="87" y="978"/>
              <a:ext cx="1179" cy="250"/>
            </a:xfrm>
            <a:prstGeom prst="rect">
              <a:avLst/>
            </a:prstGeom>
            <a:noFill/>
            <a:ln w="9525">
              <a:noFill/>
              <a:miter lim="800000"/>
            </a:ln>
            <a:effectLst/>
          </p:spPr>
          <p:txBody>
            <a:bodyPr>
              <a:spAutoFit/>
            </a:bodyPr>
            <a:lstStyle/>
            <a:p>
              <a:pPr algn="ctr"/>
              <a:r>
                <a:rPr lang="zh-CN" altLang="en-US" b="1">
                  <a:solidFill>
                    <a:schemeClr val="tx2"/>
                  </a:solidFill>
                  <a:latin typeface="黑体" panose="02010600030101010101" pitchFamily="49" charset="-122"/>
                </a:rPr>
                <a:t>两孔插座</a:t>
              </a:r>
            </a:p>
          </p:txBody>
        </p:sp>
        <p:sp>
          <p:nvSpPr>
            <p:cNvPr id="8" name="Text Box 36"/>
            <p:cNvSpPr txBox="1">
              <a:spLocks noChangeArrowheads="1"/>
            </p:cNvSpPr>
            <p:nvPr/>
          </p:nvSpPr>
          <p:spPr bwMode="auto">
            <a:xfrm>
              <a:off x="1727" y="976"/>
              <a:ext cx="1179" cy="250"/>
            </a:xfrm>
            <a:prstGeom prst="rect">
              <a:avLst/>
            </a:prstGeom>
            <a:noFill/>
            <a:ln w="9525">
              <a:noFill/>
              <a:miter lim="800000"/>
            </a:ln>
            <a:effectLst/>
          </p:spPr>
          <p:txBody>
            <a:bodyPr>
              <a:spAutoFit/>
            </a:bodyPr>
            <a:lstStyle/>
            <a:p>
              <a:pPr algn="ctr"/>
              <a:r>
                <a:rPr lang="zh-CN" altLang="en-US" b="1">
                  <a:solidFill>
                    <a:schemeClr val="tx2"/>
                  </a:solidFill>
                  <a:latin typeface="黑体" panose="02010600030101010101" pitchFamily="49" charset="-122"/>
                </a:rPr>
                <a:t>三孔插座</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linds(horizontal)">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1178249" y="671254"/>
            <a:ext cx="8880151" cy="2160591"/>
          </a:xfrm>
          <a:prstGeom prst="rect">
            <a:avLst/>
          </a:prstGeom>
          <a:noFill/>
          <a:ln w="9525">
            <a:noFill/>
            <a:miter lim="800000"/>
          </a:ln>
          <a:effectLst/>
        </p:spPr>
        <p:txBody>
          <a:bodyPr wrap="square">
            <a:spAutoFit/>
          </a:bodyPr>
          <a:lstStyle/>
          <a:p>
            <a:pPr eaLnBrk="0" hangingPunct="0">
              <a:lnSpc>
                <a:spcPct val="120000"/>
              </a:lnSpc>
            </a:pPr>
            <a:r>
              <a:rPr lang="zh-CN" altLang="en-US" sz="2800" b="1" dirty="0">
                <a:latin typeface="Times New Roman" panose="02020603050405020304" pitchFamily="18" charset="0"/>
              </a:rPr>
              <a:t>　　</a:t>
            </a:r>
            <a:r>
              <a:rPr lang="en-US" sz="2800" b="1" dirty="0">
                <a:latin typeface="Times New Roman" panose="02020603050405020304" pitchFamily="18" charset="0"/>
              </a:rPr>
              <a:t>1</a:t>
            </a:r>
            <a:r>
              <a:rPr lang="zh-CN" altLang="en-US" sz="2800" b="1" dirty="0" smtClean="0">
                <a:latin typeface="Times New Roman" panose="02020603050405020304" pitchFamily="18" charset="0"/>
              </a:rPr>
              <a:t>．电能是能量的一种形式，电能产生的过程是把其他形式的能转化为电能的过程，而用</a:t>
            </a:r>
            <a:r>
              <a:rPr lang="zh-CN" altLang="en-US" sz="2800" b="1" dirty="0">
                <a:latin typeface="Times New Roman" panose="02020603050405020304" pitchFamily="18" charset="0"/>
              </a:rPr>
              <a:t>电器工作的过程就是消耗电能的过</a:t>
            </a:r>
            <a:r>
              <a:rPr lang="zh-CN" altLang="en-US" sz="2800" b="1" dirty="0" smtClean="0">
                <a:latin typeface="Times New Roman" panose="02020603050405020304" pitchFamily="18" charset="0"/>
              </a:rPr>
              <a:t>程，使</a:t>
            </a:r>
            <a:r>
              <a:rPr lang="zh-CN" altLang="en-US" sz="2800" b="1" dirty="0">
                <a:latin typeface="Times New Roman" panose="02020603050405020304" pitchFamily="18" charset="0"/>
              </a:rPr>
              <a:t>电能转化为其他形式能量的过</a:t>
            </a:r>
            <a:r>
              <a:rPr lang="zh-CN" altLang="en-US" sz="2800" b="1" dirty="0" smtClean="0">
                <a:latin typeface="Times New Roman" panose="02020603050405020304" pitchFamily="18" charset="0"/>
              </a:rPr>
              <a:t>程</a:t>
            </a:r>
            <a:r>
              <a:rPr lang="en-US" altLang="zh-CN" sz="2800" b="1" dirty="0" smtClean="0">
                <a:latin typeface="Times New Roman" panose="02020603050405020304" pitchFamily="18" charset="0"/>
              </a:rPr>
              <a:t>.</a:t>
            </a:r>
            <a:endParaRPr lang="zh-CN" altLang="en-US" sz="2800" b="1" dirty="0">
              <a:latin typeface="Times New Roman" panose="02020603050405020304" pitchFamily="18" charset="0"/>
            </a:endParaRPr>
          </a:p>
        </p:txBody>
      </p:sp>
      <p:sp>
        <p:nvSpPr>
          <p:cNvPr id="3" name="Rectangle 2"/>
          <p:cNvSpPr>
            <a:spLocks noChangeArrowheads="1"/>
          </p:cNvSpPr>
          <p:nvPr/>
        </p:nvSpPr>
        <p:spPr bwMode="auto">
          <a:xfrm>
            <a:off x="1075612" y="2891971"/>
            <a:ext cx="7877175" cy="1630363"/>
          </a:xfrm>
          <a:prstGeom prst="rect">
            <a:avLst/>
          </a:prstGeom>
          <a:noFill/>
          <a:ln w="9525">
            <a:noFill/>
            <a:miter lim="800000"/>
          </a:ln>
          <a:effectLst/>
        </p:spPr>
        <p:txBody>
          <a:bodyPr>
            <a:spAutoFit/>
          </a:bodyPr>
          <a:lstStyle/>
          <a:p>
            <a:pPr eaLnBrk="0" hangingPunct="0">
              <a:lnSpc>
                <a:spcPct val="120000"/>
              </a:lnSpc>
            </a:pPr>
            <a:r>
              <a:rPr lang="zh-CN" altLang="en-US" sz="2800" b="1" dirty="0">
                <a:latin typeface="Times New Roman" panose="02020603050405020304" pitchFamily="18" charset="0"/>
              </a:rPr>
              <a:t>　　</a:t>
            </a:r>
            <a:r>
              <a:rPr lang="en-US" sz="2800" b="1" dirty="0">
                <a:latin typeface="Times New Roman" panose="02020603050405020304" pitchFamily="18" charset="0"/>
              </a:rPr>
              <a:t>2</a:t>
            </a:r>
            <a:r>
              <a:rPr lang="zh-CN" altLang="en-US" sz="2800" b="1" dirty="0">
                <a:latin typeface="Times New Roman" panose="02020603050405020304" pitchFamily="18" charset="0"/>
              </a:rPr>
              <a:t>．电能的单位：</a:t>
            </a:r>
            <a:endParaRPr lang="en-US" sz="2800" b="1" dirty="0">
              <a:solidFill>
                <a:srgbClr val="C00000"/>
              </a:solidFill>
              <a:latin typeface="Times New Roman" panose="02020603050405020304" pitchFamily="18" charset="0"/>
            </a:endParaRPr>
          </a:p>
          <a:p>
            <a:pPr eaLnBrk="0" hangingPunct="0">
              <a:lnSpc>
                <a:spcPct val="120000"/>
              </a:lnSpc>
            </a:pPr>
            <a:r>
              <a:rPr lang="zh-CN" altLang="en-US" sz="2800" b="1" dirty="0">
                <a:latin typeface="Times New Roman" panose="02020603050405020304" pitchFamily="18" charset="0"/>
              </a:rPr>
              <a:t>　　能量的国际单位：</a:t>
            </a:r>
            <a:r>
              <a:rPr lang="zh-CN" altLang="en-US" sz="2800" b="1" dirty="0">
                <a:solidFill>
                  <a:srgbClr val="CC0000"/>
                </a:solidFill>
                <a:latin typeface="Times New Roman" panose="02020603050405020304" pitchFamily="18" charset="0"/>
              </a:rPr>
              <a:t>焦耳（</a:t>
            </a:r>
            <a:r>
              <a:rPr lang="en-US" sz="2800" b="1" dirty="0">
                <a:solidFill>
                  <a:srgbClr val="CC0000"/>
                </a:solidFill>
                <a:latin typeface="Times New Roman" panose="02020603050405020304" pitchFamily="18" charset="0"/>
                <a:cs typeface="Times New Roman" panose="02020603050405020304" pitchFamily="18" charset="0"/>
              </a:rPr>
              <a:t>J</a:t>
            </a:r>
            <a:r>
              <a:rPr lang="zh-CN" altLang="en-US" sz="2800" b="1" dirty="0">
                <a:solidFill>
                  <a:srgbClr val="CC0000"/>
                </a:solidFill>
                <a:latin typeface="Times New Roman" panose="02020603050405020304" pitchFamily="18" charset="0"/>
              </a:rPr>
              <a:t>）</a:t>
            </a:r>
          </a:p>
          <a:p>
            <a:pPr eaLnBrk="0" hangingPunct="0">
              <a:lnSpc>
                <a:spcPct val="120000"/>
              </a:lnSpc>
            </a:pPr>
            <a:r>
              <a:rPr lang="zh-CN" altLang="en-US" sz="2800" b="1" dirty="0">
                <a:latin typeface="Times New Roman" panose="02020603050405020304" pitchFamily="18" charset="0"/>
              </a:rPr>
              <a:t>　　生活中的电能单位：</a:t>
            </a:r>
            <a:r>
              <a:rPr lang="zh-CN" altLang="en-US" sz="2800" b="1" dirty="0">
                <a:solidFill>
                  <a:srgbClr val="CC0000"/>
                </a:solidFill>
                <a:latin typeface="Times New Roman" panose="02020603050405020304" pitchFamily="18" charset="0"/>
              </a:rPr>
              <a:t>度</a:t>
            </a:r>
            <a:r>
              <a:rPr lang="zh-CN" altLang="en-US" sz="2800" b="1" dirty="0">
                <a:latin typeface="Times New Roman" panose="02020603050405020304" pitchFamily="18" charset="0"/>
              </a:rPr>
              <a:t>，</a:t>
            </a:r>
            <a:r>
              <a:rPr lang="zh-CN" altLang="en-US" sz="2800" b="1" dirty="0">
                <a:solidFill>
                  <a:srgbClr val="CC0000"/>
                </a:solidFill>
                <a:latin typeface="Times New Roman" panose="02020603050405020304" pitchFamily="18" charset="0"/>
              </a:rPr>
              <a:t>千瓦时（</a:t>
            </a:r>
            <a:r>
              <a:rPr lang="en-US" sz="2800" b="1" dirty="0">
                <a:solidFill>
                  <a:srgbClr val="CC0000"/>
                </a:solidFill>
                <a:latin typeface="Times New Roman" panose="02020603050405020304" pitchFamily="18" charset="0"/>
                <a:cs typeface="Times New Roman" panose="02020603050405020304" pitchFamily="18" charset="0"/>
              </a:rPr>
              <a:t>kW·h</a:t>
            </a:r>
            <a:r>
              <a:rPr lang="zh-CN" altLang="en-US" sz="2800" b="1" dirty="0">
                <a:solidFill>
                  <a:srgbClr val="CC0000"/>
                </a:solidFill>
                <a:latin typeface="Times New Roman" panose="02020603050405020304" pitchFamily="18" charset="0"/>
              </a:rPr>
              <a:t>）</a:t>
            </a:r>
          </a:p>
        </p:txBody>
      </p:sp>
      <p:sp>
        <p:nvSpPr>
          <p:cNvPr id="4" name="Rectangle 2"/>
          <p:cNvSpPr>
            <a:spLocks noChangeArrowheads="1"/>
          </p:cNvSpPr>
          <p:nvPr/>
        </p:nvSpPr>
        <p:spPr bwMode="auto">
          <a:xfrm>
            <a:off x="1355531" y="4782782"/>
            <a:ext cx="7704138" cy="1371600"/>
          </a:xfrm>
          <a:prstGeom prst="rect">
            <a:avLst/>
          </a:prstGeom>
          <a:noFill/>
          <a:ln w="9525">
            <a:noFill/>
            <a:miter lim="800000"/>
          </a:ln>
          <a:effectLst/>
        </p:spPr>
        <p:txBody>
          <a:bodyPr>
            <a:spAutoFit/>
          </a:bodyPr>
          <a:lstStyle/>
          <a:p>
            <a:pPr eaLnBrk="0" hangingPunct="0">
              <a:lnSpc>
                <a:spcPct val="150000"/>
              </a:lnSpc>
            </a:pPr>
            <a:r>
              <a:rPr lang="zh-CN" altLang="en-US" sz="2800" b="1" dirty="0">
                <a:solidFill>
                  <a:srgbClr val="CC0000"/>
                </a:solidFill>
                <a:latin typeface="Times New Roman" panose="02020603050405020304" pitchFamily="18" charset="0"/>
              </a:rPr>
              <a:t>　　</a:t>
            </a:r>
            <a:r>
              <a:rPr lang="en-US" sz="2800" b="1" dirty="0">
                <a:solidFill>
                  <a:srgbClr val="CC0000"/>
                </a:solidFill>
                <a:latin typeface="Times New Roman" panose="02020603050405020304" pitchFamily="18" charset="0"/>
              </a:rPr>
              <a:t>1 </a:t>
            </a:r>
            <a:r>
              <a:rPr lang="zh-CN" altLang="en-US" sz="2800" b="1" dirty="0">
                <a:solidFill>
                  <a:srgbClr val="CC0000"/>
                </a:solidFill>
                <a:latin typeface="Times New Roman" panose="02020603050405020304" pitchFamily="18" charset="0"/>
              </a:rPr>
              <a:t>度</a:t>
            </a:r>
            <a:r>
              <a:rPr lang="en-US" sz="2800" b="1" dirty="0">
                <a:solidFill>
                  <a:srgbClr val="CC0000"/>
                </a:solidFill>
                <a:latin typeface="Times New Roman" panose="02020603050405020304" pitchFamily="18" charset="0"/>
              </a:rPr>
              <a:t>=1 </a:t>
            </a:r>
            <a:r>
              <a:rPr lang="en-US" sz="2800" b="1" dirty="0">
                <a:solidFill>
                  <a:srgbClr val="CC0000"/>
                </a:solidFill>
                <a:latin typeface="Times New Roman" panose="02020603050405020304" pitchFamily="18" charset="0"/>
                <a:cs typeface="Times New Roman" panose="02020603050405020304" pitchFamily="18" charset="0"/>
              </a:rPr>
              <a:t>kW·h =</a:t>
            </a:r>
            <a:r>
              <a:rPr lang="en-US" sz="2800" b="1" dirty="0">
                <a:solidFill>
                  <a:srgbClr val="CC0000"/>
                </a:solidFill>
                <a:latin typeface="Times New Roman" panose="02020603050405020304" pitchFamily="18" charset="0"/>
              </a:rPr>
              <a:t> 1×10</a:t>
            </a:r>
            <a:r>
              <a:rPr lang="en-US" sz="2800" b="1" baseline="30000" dirty="0">
                <a:solidFill>
                  <a:srgbClr val="CC0000"/>
                </a:solidFill>
                <a:latin typeface="Times New Roman" panose="02020603050405020304" pitchFamily="18" charset="0"/>
              </a:rPr>
              <a:t>3  </a:t>
            </a:r>
            <a:r>
              <a:rPr lang="en-US" sz="2800" b="1" dirty="0">
                <a:solidFill>
                  <a:srgbClr val="CC0000"/>
                </a:solidFill>
                <a:latin typeface="Times New Roman" panose="02020603050405020304" pitchFamily="18" charset="0"/>
                <a:cs typeface="Times New Roman" panose="02020603050405020304" pitchFamily="18" charset="0"/>
              </a:rPr>
              <a:t>W</a:t>
            </a:r>
            <a:r>
              <a:rPr lang="en-US" sz="2800" b="1" dirty="0">
                <a:solidFill>
                  <a:srgbClr val="CC0000"/>
                </a:solidFill>
                <a:latin typeface="Times New Roman" panose="02020603050405020304" pitchFamily="18" charset="0"/>
              </a:rPr>
              <a:t>×3 600 s</a:t>
            </a:r>
          </a:p>
          <a:p>
            <a:pPr eaLnBrk="0" hangingPunct="0">
              <a:lnSpc>
                <a:spcPct val="150000"/>
              </a:lnSpc>
            </a:pPr>
            <a:r>
              <a:rPr lang="zh-CN" altLang="en-US" sz="2800" b="1" dirty="0">
                <a:solidFill>
                  <a:srgbClr val="CC0000"/>
                </a:solidFill>
                <a:latin typeface="Times New Roman" panose="02020603050405020304" pitchFamily="18" charset="0"/>
              </a:rPr>
              <a:t> 　　　　　　  </a:t>
            </a:r>
            <a:r>
              <a:rPr lang="zh-CN" altLang="en-US" sz="2800" b="1" dirty="0">
                <a:solidFill>
                  <a:srgbClr val="CC0000"/>
                </a:solidFill>
                <a:latin typeface="宋体" panose="02010600030101010101" pitchFamily="2" charset="-122"/>
              </a:rPr>
              <a:t> </a:t>
            </a:r>
            <a:r>
              <a:rPr lang="zh-CN" altLang="en-US" sz="2800" b="1" dirty="0">
                <a:solidFill>
                  <a:srgbClr val="CC0000"/>
                </a:solidFill>
                <a:latin typeface="Times New Roman" panose="02020603050405020304" pitchFamily="18" charset="0"/>
              </a:rPr>
              <a:t>  </a:t>
            </a:r>
            <a:r>
              <a:rPr lang="en-US" sz="2800" b="1" dirty="0">
                <a:solidFill>
                  <a:srgbClr val="CC0000"/>
                </a:solidFill>
                <a:latin typeface="Times New Roman" panose="02020603050405020304" pitchFamily="18" charset="0"/>
                <a:cs typeface="Times New Roman" panose="02020603050405020304" pitchFamily="18" charset="0"/>
              </a:rPr>
              <a:t>=</a:t>
            </a:r>
            <a:r>
              <a:rPr lang="zh-CN" altLang="en-US" sz="2800" b="1" dirty="0">
                <a:solidFill>
                  <a:srgbClr val="CC0000"/>
                </a:solidFill>
                <a:latin typeface="Times New Roman" panose="02020603050405020304" pitchFamily="18" charset="0"/>
              </a:rPr>
              <a:t> </a:t>
            </a:r>
            <a:r>
              <a:rPr lang="en-US" sz="2800" b="1" dirty="0">
                <a:solidFill>
                  <a:srgbClr val="CC0000"/>
                </a:solidFill>
                <a:latin typeface="Times New Roman" panose="02020603050405020304" pitchFamily="18" charset="0"/>
              </a:rPr>
              <a:t>3.6×10</a:t>
            </a:r>
            <a:r>
              <a:rPr lang="en-US" sz="2800" b="1" baseline="30000" dirty="0">
                <a:solidFill>
                  <a:srgbClr val="CC0000"/>
                </a:solidFill>
                <a:latin typeface="Times New Roman" panose="02020603050405020304" pitchFamily="18" charset="0"/>
              </a:rPr>
              <a:t>6</a:t>
            </a:r>
            <a:r>
              <a:rPr lang="en-US" sz="2800" b="1" dirty="0">
                <a:solidFill>
                  <a:srgbClr val="CC0000"/>
                </a:solidFill>
                <a:latin typeface="Times New Roman" panose="02020603050405020304" pitchFamily="18" charset="0"/>
              </a:rPr>
              <a:t>J</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4" grpId="0" autoUpdateAnimBg="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1516679" y="512145"/>
            <a:ext cx="8164026" cy="1514261"/>
          </a:xfrm>
          <a:prstGeom prst="rect">
            <a:avLst/>
          </a:prstGeom>
          <a:noFill/>
          <a:ln w="9525">
            <a:noFill/>
            <a:miter lim="800000"/>
          </a:ln>
          <a:effectLst/>
        </p:spPr>
        <p:txBody>
          <a:bodyPr wrap="square">
            <a:spAutoFit/>
          </a:bodyPr>
          <a:lstStyle/>
          <a:p>
            <a:pPr>
              <a:lnSpc>
                <a:spcPct val="110000"/>
              </a:lnSpc>
            </a:pPr>
            <a:r>
              <a:rPr lang="en-US" altLang="zh-CN" sz="2800" dirty="0" smtClean="0">
                <a:solidFill>
                  <a:srgbClr val="CC0000"/>
                </a:solidFill>
                <a:latin typeface="宋体" panose="02010600030101010101" pitchFamily="2" charset="-122"/>
                <a:ea typeface="宋体" panose="02010600030101010101" pitchFamily="2" charset="-122"/>
              </a:rPr>
              <a:t>(6)</a:t>
            </a:r>
            <a:r>
              <a:rPr lang="zh-CN" altLang="en-US" sz="2800" dirty="0" smtClean="0">
                <a:solidFill>
                  <a:srgbClr val="CC0000"/>
                </a:solidFill>
                <a:latin typeface="宋体" panose="02010600030101010101" pitchFamily="2" charset="-122"/>
                <a:ea typeface="宋体" panose="02010600030101010101" pitchFamily="2" charset="-122"/>
              </a:rPr>
              <a:t>白炽灯：白炽灯工作时，电能转化为内能和光能，连接时应注意开关与灯要串联并且开关要接在火线与灯之间</a:t>
            </a:r>
            <a:r>
              <a:rPr lang="en-US" altLang="zh-CN" sz="2800" dirty="0" smtClean="0">
                <a:solidFill>
                  <a:srgbClr val="CC0000"/>
                </a:solidFill>
                <a:latin typeface="宋体" panose="02010600030101010101" pitchFamily="2" charset="-122"/>
                <a:ea typeface="宋体" panose="02010600030101010101" pitchFamily="2" charset="-122"/>
              </a:rPr>
              <a:t>.</a:t>
            </a:r>
            <a:r>
              <a:rPr lang="zh-CN" altLang="en-US" sz="2800" dirty="0" smtClean="0">
                <a:solidFill>
                  <a:srgbClr val="CC0000"/>
                </a:solidFill>
                <a:latin typeface="宋体" panose="02010600030101010101" pitchFamily="2" charset="-122"/>
                <a:ea typeface="宋体" panose="02010600030101010101" pitchFamily="2" charset="-122"/>
              </a:rPr>
              <a:t>螺口灯泡的螺旋套只准接在零线上</a:t>
            </a:r>
            <a:r>
              <a:rPr lang="en-US" altLang="zh-CN" sz="2800" dirty="0" smtClean="0">
                <a:solidFill>
                  <a:srgbClr val="CC0000"/>
                </a:solidFill>
                <a:latin typeface="宋体" panose="02010600030101010101" pitchFamily="2" charset="-122"/>
                <a:ea typeface="宋体" panose="02010600030101010101" pitchFamily="2" charset="-122"/>
              </a:rPr>
              <a:t>.</a:t>
            </a:r>
            <a:endParaRPr lang="zh-CN" altLang="en-US" sz="2800" dirty="0">
              <a:solidFill>
                <a:srgbClr val="0000CC"/>
              </a:solidFill>
              <a:latin typeface="宋体" panose="02010600030101010101" pitchFamily="2" charset="-122"/>
              <a:ea typeface="宋体" panose="02010600030101010101" pitchFamily="2" charset="-122"/>
            </a:endParaRPr>
          </a:p>
        </p:txBody>
      </p:sp>
      <p:sp>
        <p:nvSpPr>
          <p:cNvPr id="3" name="Text Box 2"/>
          <p:cNvSpPr txBox="1">
            <a:spLocks noChangeArrowheads="1"/>
          </p:cNvSpPr>
          <p:nvPr/>
        </p:nvSpPr>
        <p:spPr bwMode="auto">
          <a:xfrm>
            <a:off x="1485900" y="2101850"/>
            <a:ext cx="4932363" cy="519113"/>
          </a:xfrm>
          <a:prstGeom prst="rect">
            <a:avLst/>
          </a:prstGeom>
          <a:noFill/>
          <a:ln w="9525">
            <a:noFill/>
            <a:miter lim="800000"/>
          </a:ln>
          <a:effectLst/>
        </p:spPr>
        <p:txBody>
          <a:bodyPr>
            <a:spAutoFit/>
          </a:bodyPr>
          <a:lstStyle/>
          <a:p>
            <a:r>
              <a:rPr lang="en-US" altLang="zh-CN" sz="2800" b="1" dirty="0" smtClean="0">
                <a:latin typeface="Times New Roman" panose="02020603050405020304" pitchFamily="18" charset="0"/>
              </a:rPr>
              <a:t>2</a:t>
            </a:r>
            <a:r>
              <a:rPr lang="zh-CN" altLang="en-US" sz="2800" b="1" dirty="0" smtClean="0">
                <a:latin typeface="黑体" panose="02010600030101010101" pitchFamily="49" charset="-122"/>
              </a:rPr>
              <a:t>．</a:t>
            </a:r>
            <a:r>
              <a:rPr lang="zh-CN" altLang="en-US" sz="2800" b="1" dirty="0">
                <a:latin typeface="黑体" panose="02010600030101010101" pitchFamily="49" charset="-122"/>
              </a:rPr>
              <a:t>试电笔</a:t>
            </a:r>
          </a:p>
        </p:txBody>
      </p:sp>
      <p:sp>
        <p:nvSpPr>
          <p:cNvPr id="4" name="Text Box 3"/>
          <p:cNvSpPr txBox="1">
            <a:spLocks noChangeArrowheads="1"/>
          </p:cNvSpPr>
          <p:nvPr/>
        </p:nvSpPr>
        <p:spPr bwMode="auto">
          <a:xfrm>
            <a:off x="695325" y="2689225"/>
            <a:ext cx="6300788" cy="519113"/>
          </a:xfrm>
          <a:prstGeom prst="rect">
            <a:avLst/>
          </a:prstGeom>
          <a:noFill/>
          <a:ln w="9525">
            <a:noFill/>
            <a:miter lim="800000"/>
          </a:ln>
          <a:effectLst/>
        </p:spPr>
        <p:txBody>
          <a:bodyPr>
            <a:spAutoFit/>
          </a:bodyPr>
          <a:lstStyle/>
          <a:p>
            <a:r>
              <a:rPr lang="zh-CN" altLang="en-US" sz="2800" b="1" dirty="0">
                <a:latin typeface="宋体" panose="02010600030101010101" pitchFamily="2" charset="-122"/>
              </a:rPr>
              <a:t>　　（</a:t>
            </a:r>
            <a:r>
              <a:rPr lang="en-US" sz="2800" b="1" dirty="0">
                <a:latin typeface="Times New Roman" panose="02020603050405020304" pitchFamily="18" charset="0"/>
              </a:rPr>
              <a:t>1</a:t>
            </a:r>
            <a:r>
              <a:rPr lang="zh-CN" altLang="en-US" sz="2800" b="1" dirty="0">
                <a:latin typeface="宋体" panose="02010600030101010101" pitchFamily="2" charset="-122"/>
              </a:rPr>
              <a:t>）</a:t>
            </a:r>
            <a:r>
              <a:rPr lang="zh-CN" altLang="en-US" sz="2800" b="1" dirty="0">
                <a:latin typeface="Times New Roman" panose="02020603050405020304" pitchFamily="18" charset="0"/>
              </a:rPr>
              <a:t>作用：辨别火线和</a:t>
            </a:r>
            <a:r>
              <a:rPr lang="zh-CN" altLang="en-US" sz="2800" b="1" dirty="0" smtClean="0">
                <a:latin typeface="Times New Roman" panose="02020603050405020304" pitchFamily="18" charset="0"/>
              </a:rPr>
              <a:t>零线</a:t>
            </a:r>
            <a:r>
              <a:rPr lang="en-US" altLang="zh-CN" sz="2800" b="1" dirty="0" smtClean="0">
                <a:latin typeface="Times New Roman" panose="02020603050405020304" pitchFamily="18" charset="0"/>
              </a:rPr>
              <a:t>.</a:t>
            </a:r>
            <a:endParaRPr lang="zh-CN" altLang="en-US" sz="2800" b="1" dirty="0">
              <a:latin typeface="Times New Roman" panose="02020603050405020304" pitchFamily="18" charset="0"/>
            </a:endParaRPr>
          </a:p>
        </p:txBody>
      </p:sp>
      <p:grpSp>
        <p:nvGrpSpPr>
          <p:cNvPr id="5" name="Group 6"/>
          <p:cNvGrpSpPr/>
          <p:nvPr/>
        </p:nvGrpSpPr>
        <p:grpSpPr bwMode="auto">
          <a:xfrm>
            <a:off x="1612900" y="3436938"/>
            <a:ext cx="6578600" cy="2066925"/>
            <a:chOff x="0" y="0"/>
            <a:chExt cx="4144" cy="1302"/>
          </a:xfrm>
        </p:grpSpPr>
        <p:pic>
          <p:nvPicPr>
            <p:cNvPr id="6" name="Picture 7"/>
            <p:cNvPicPr preferRelativeResize="0">
              <a:picLocks noChangeAspect="1" noChangeArrowheads="1"/>
            </p:cNvPicPr>
            <p:nvPr/>
          </p:nvPicPr>
          <p:blipFill>
            <a:blip r:embed="rId2"/>
            <a:srcRect/>
            <a:stretch>
              <a:fillRect/>
            </a:stretch>
          </p:blipFill>
          <p:spPr bwMode="auto">
            <a:xfrm>
              <a:off x="0" y="204"/>
              <a:ext cx="3856" cy="860"/>
            </a:xfrm>
            <a:prstGeom prst="rect">
              <a:avLst/>
            </a:prstGeom>
            <a:noFill/>
            <a:ln w="9525">
              <a:noFill/>
              <a:miter lim="800000"/>
              <a:headEnd/>
              <a:tailEnd/>
            </a:ln>
            <a:effectLst/>
          </p:spPr>
        </p:pic>
        <p:sp>
          <p:nvSpPr>
            <p:cNvPr id="7" name="Text Box 11"/>
            <p:cNvSpPr txBox="1">
              <a:spLocks noChangeArrowheads="1"/>
            </p:cNvSpPr>
            <p:nvPr/>
          </p:nvSpPr>
          <p:spPr bwMode="auto">
            <a:xfrm>
              <a:off x="930" y="23"/>
              <a:ext cx="738" cy="327"/>
            </a:xfrm>
            <a:prstGeom prst="rect">
              <a:avLst/>
            </a:prstGeom>
            <a:noFill/>
            <a:ln w="9525">
              <a:noFill/>
              <a:miter lim="800000"/>
            </a:ln>
            <a:effectLst/>
          </p:spPr>
          <p:txBody>
            <a:bodyPr>
              <a:spAutoFit/>
            </a:bodyPr>
            <a:lstStyle/>
            <a:p>
              <a:r>
                <a:rPr lang="zh-CN" altLang="en-US" sz="2800" b="1" dirty="0">
                  <a:solidFill>
                    <a:srgbClr val="FF0066"/>
                  </a:solidFill>
                  <a:latin typeface="Tahoma" panose="020B0604030504040204" pitchFamily="34" charset="0"/>
                </a:rPr>
                <a:t>氖管</a:t>
              </a:r>
            </a:p>
          </p:txBody>
        </p:sp>
        <p:sp>
          <p:nvSpPr>
            <p:cNvPr id="8" name="Text Box 7"/>
            <p:cNvSpPr txBox="1">
              <a:spLocks noChangeArrowheads="1"/>
            </p:cNvSpPr>
            <p:nvPr/>
          </p:nvSpPr>
          <p:spPr bwMode="auto">
            <a:xfrm>
              <a:off x="1928" y="0"/>
              <a:ext cx="597" cy="327"/>
            </a:xfrm>
            <a:prstGeom prst="rect">
              <a:avLst/>
            </a:prstGeom>
            <a:noFill/>
            <a:ln w="9525">
              <a:noFill/>
              <a:miter lim="800000"/>
            </a:ln>
            <a:effectLst/>
          </p:spPr>
          <p:txBody>
            <a:bodyPr>
              <a:spAutoFit/>
            </a:bodyPr>
            <a:lstStyle/>
            <a:p>
              <a:r>
                <a:rPr lang="zh-CN" altLang="en-US" sz="2800" b="1">
                  <a:solidFill>
                    <a:srgbClr val="FF0066"/>
                  </a:solidFill>
                  <a:latin typeface="Tahoma" panose="020B0604030504040204" pitchFamily="34" charset="0"/>
                </a:rPr>
                <a:t>电阻</a:t>
              </a:r>
            </a:p>
          </p:txBody>
        </p:sp>
        <p:sp>
          <p:nvSpPr>
            <p:cNvPr id="9" name="Text Box 3"/>
            <p:cNvSpPr txBox="1">
              <a:spLocks noChangeArrowheads="1"/>
            </p:cNvSpPr>
            <p:nvPr/>
          </p:nvSpPr>
          <p:spPr bwMode="auto">
            <a:xfrm>
              <a:off x="2903" y="975"/>
              <a:ext cx="1241" cy="327"/>
            </a:xfrm>
            <a:prstGeom prst="rect">
              <a:avLst/>
            </a:prstGeom>
            <a:noFill/>
            <a:ln w="9525">
              <a:noFill/>
              <a:miter lim="800000"/>
            </a:ln>
            <a:effectLst/>
          </p:spPr>
          <p:txBody>
            <a:bodyPr wrap="none">
              <a:spAutoFit/>
            </a:bodyPr>
            <a:lstStyle/>
            <a:p>
              <a:r>
                <a:rPr lang="zh-CN" altLang="en-US" sz="2800" b="1">
                  <a:solidFill>
                    <a:srgbClr val="FF0066"/>
                  </a:solidFill>
                  <a:latin typeface="Tahoma" panose="020B0604030504040204" pitchFamily="34" charset="0"/>
                </a:rPr>
                <a:t>笔尖金属体</a:t>
              </a:r>
            </a:p>
          </p:txBody>
        </p:sp>
        <p:sp>
          <p:nvSpPr>
            <p:cNvPr id="10" name="Text Box 19"/>
            <p:cNvSpPr txBox="1">
              <a:spLocks noChangeArrowheads="1"/>
            </p:cNvSpPr>
            <p:nvPr/>
          </p:nvSpPr>
          <p:spPr bwMode="auto">
            <a:xfrm>
              <a:off x="45" y="953"/>
              <a:ext cx="1406" cy="327"/>
            </a:xfrm>
            <a:prstGeom prst="rect">
              <a:avLst/>
            </a:prstGeom>
            <a:noFill/>
            <a:ln w="9525">
              <a:noFill/>
              <a:miter lim="800000"/>
            </a:ln>
            <a:effectLst/>
          </p:spPr>
          <p:txBody>
            <a:bodyPr>
              <a:spAutoFit/>
            </a:bodyPr>
            <a:lstStyle/>
            <a:p>
              <a:r>
                <a:rPr lang="zh-CN" altLang="en-US" sz="2800" b="1">
                  <a:solidFill>
                    <a:srgbClr val="FF0066"/>
                  </a:solidFill>
                  <a:latin typeface="Tahoma" panose="020B0604030504040204" pitchFamily="34" charset="0"/>
                </a:rPr>
                <a:t>笔尾金属体</a:t>
              </a:r>
            </a:p>
          </p:txBody>
        </p:sp>
        <p:sp>
          <p:nvSpPr>
            <p:cNvPr id="11" name="Text Box 15"/>
            <p:cNvSpPr txBox="1">
              <a:spLocks noChangeArrowheads="1"/>
            </p:cNvSpPr>
            <p:nvPr/>
          </p:nvSpPr>
          <p:spPr bwMode="auto">
            <a:xfrm>
              <a:off x="204" y="91"/>
              <a:ext cx="621" cy="327"/>
            </a:xfrm>
            <a:prstGeom prst="rect">
              <a:avLst/>
            </a:prstGeom>
            <a:noFill/>
            <a:ln w="9525">
              <a:noFill/>
              <a:miter lim="800000"/>
            </a:ln>
            <a:effectLst/>
          </p:spPr>
          <p:txBody>
            <a:bodyPr>
              <a:spAutoFit/>
            </a:bodyPr>
            <a:lstStyle/>
            <a:p>
              <a:r>
                <a:rPr lang="zh-CN" altLang="en-US" sz="2800" b="1">
                  <a:solidFill>
                    <a:srgbClr val="FF0066"/>
                  </a:solidFill>
                  <a:latin typeface="Tahoma" panose="020B0604030504040204" pitchFamily="34" charset="0"/>
                </a:rPr>
                <a:t>弹簧</a:t>
              </a:r>
            </a:p>
          </p:txBody>
        </p:sp>
        <p:sp>
          <p:nvSpPr>
            <p:cNvPr id="12" name="Line 13"/>
            <p:cNvSpPr>
              <a:spLocks noChangeShapeType="1"/>
            </p:cNvSpPr>
            <p:nvPr/>
          </p:nvSpPr>
          <p:spPr bwMode="auto">
            <a:xfrm>
              <a:off x="771" y="363"/>
              <a:ext cx="272" cy="181"/>
            </a:xfrm>
            <a:prstGeom prst="line">
              <a:avLst/>
            </a:prstGeom>
            <a:noFill/>
            <a:ln w="19050" cap="flat" cmpd="sng">
              <a:solidFill>
                <a:schemeClr val="tx1"/>
              </a:solidFill>
              <a:round/>
            </a:ln>
            <a:effectLst/>
          </p:spPr>
          <p:txBody>
            <a:bodyPr/>
            <a:lstStyle/>
            <a:p>
              <a:endParaRPr lang="zh-CN" altLang="en-US"/>
            </a:p>
          </p:txBody>
        </p:sp>
        <p:sp>
          <p:nvSpPr>
            <p:cNvPr id="13" name="Line 14"/>
            <p:cNvSpPr>
              <a:spLocks noChangeShapeType="1"/>
            </p:cNvSpPr>
            <p:nvPr/>
          </p:nvSpPr>
          <p:spPr bwMode="auto">
            <a:xfrm flipH="1">
              <a:off x="544" y="771"/>
              <a:ext cx="114" cy="250"/>
            </a:xfrm>
            <a:prstGeom prst="line">
              <a:avLst/>
            </a:prstGeom>
            <a:noFill/>
            <a:ln w="19050" cap="flat" cmpd="sng">
              <a:solidFill>
                <a:schemeClr val="tx1"/>
              </a:solidFill>
              <a:round/>
            </a:ln>
            <a:effectLst/>
          </p:spPr>
          <p:txBody>
            <a:bodyPr/>
            <a:lstStyle/>
            <a:p>
              <a:endParaRPr lang="zh-CN" altLang="en-US"/>
            </a:p>
          </p:txBody>
        </p:sp>
        <p:sp>
          <p:nvSpPr>
            <p:cNvPr id="14" name="Line 15"/>
            <p:cNvSpPr>
              <a:spLocks noChangeShapeType="1"/>
            </p:cNvSpPr>
            <p:nvPr/>
          </p:nvSpPr>
          <p:spPr bwMode="auto">
            <a:xfrm>
              <a:off x="3493" y="680"/>
              <a:ext cx="136" cy="295"/>
            </a:xfrm>
            <a:prstGeom prst="line">
              <a:avLst/>
            </a:prstGeom>
            <a:noFill/>
            <a:ln w="19050" cap="flat" cmpd="sng">
              <a:solidFill>
                <a:schemeClr val="tx1"/>
              </a:solidFill>
              <a:round/>
            </a:ln>
            <a:effectLst/>
          </p:spPr>
          <p:txBody>
            <a:bodyP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linds(horizontal)">
                                      <p:cBhvr>
                                        <p:cTn id="11" dur="500"/>
                                        <p:tgtEl>
                                          <p:spTgt spid="3"/>
                                        </p:tgtEl>
                                      </p:cBhvr>
                                    </p:animEffect>
                                  </p:childTnLst>
                                </p:cTn>
                              </p:par>
                            </p:childTnLst>
                          </p:cTn>
                        </p:par>
                        <p:par>
                          <p:cTn id="12" fill="hold">
                            <p:stCondLst>
                              <p:cond delay="500"/>
                            </p:stCondLst>
                            <p:childTnLst>
                              <p:par>
                                <p:cTn id="13" presetID="1"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3" grpId="0" animBg="1"/>
      <p:bldP spid="4"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
          <p:cNvSpPr txBox="1">
            <a:spLocks noChangeArrowheads="1"/>
          </p:cNvSpPr>
          <p:nvPr/>
        </p:nvSpPr>
        <p:spPr bwMode="auto">
          <a:xfrm>
            <a:off x="1181100" y="474663"/>
            <a:ext cx="8334375" cy="1383665"/>
          </a:xfrm>
          <a:prstGeom prst="rect">
            <a:avLst/>
          </a:prstGeom>
          <a:noFill/>
          <a:ln w="9525">
            <a:noFill/>
            <a:miter lim="800000"/>
          </a:ln>
          <a:effectLst/>
        </p:spPr>
        <p:txBody>
          <a:bodyPr wrap="square">
            <a:spAutoFit/>
          </a:bodyPr>
          <a:lstStyle/>
          <a:p>
            <a:r>
              <a:rPr lang="zh-CN" altLang="en-US" sz="2800" b="1" dirty="0">
                <a:latin typeface="宋体" panose="02010600030101010101" pitchFamily="2" charset="-122"/>
              </a:rPr>
              <a:t>　　（</a:t>
            </a:r>
            <a:r>
              <a:rPr lang="en-US" sz="2800" b="1" dirty="0">
                <a:latin typeface="Times New Roman" panose="02020603050405020304" pitchFamily="18" charset="0"/>
              </a:rPr>
              <a:t>2</a:t>
            </a:r>
            <a:r>
              <a:rPr lang="zh-CN" altLang="en-US" sz="2800" b="1" dirty="0">
                <a:latin typeface="宋体" panose="02010600030101010101" pitchFamily="2" charset="-122"/>
              </a:rPr>
              <a:t>）使用方法</a:t>
            </a:r>
            <a:r>
              <a:rPr lang="en-US" sz="2800" b="1" dirty="0">
                <a:latin typeface="宋体" panose="02010600030101010101" pitchFamily="2" charset="-122"/>
              </a:rPr>
              <a:t>:</a:t>
            </a:r>
          </a:p>
          <a:p>
            <a:r>
              <a:rPr lang="zh-CN" altLang="en-US" sz="2800" b="1" dirty="0">
                <a:latin typeface="宋体" panose="02010600030101010101" pitchFamily="2" charset="-122"/>
              </a:rPr>
              <a:t>    用手接触笔尾的金属体、笔尖金属体接触被测</a:t>
            </a:r>
            <a:r>
              <a:rPr lang="zh-CN" altLang="en-US" sz="2800" b="1" dirty="0" smtClean="0">
                <a:latin typeface="宋体" panose="02010600030101010101" pitchFamily="2" charset="-122"/>
              </a:rPr>
              <a:t>电路</a:t>
            </a:r>
            <a:r>
              <a:rPr lang="en-US" altLang="zh-CN" sz="2800" b="1" dirty="0" smtClean="0">
                <a:latin typeface="宋体" panose="02010600030101010101" pitchFamily="2" charset="-122"/>
              </a:rPr>
              <a:t>.</a:t>
            </a:r>
            <a:r>
              <a:rPr lang="zh-CN" altLang="en-US" sz="2800" b="1" dirty="0" smtClean="0">
                <a:latin typeface="宋体" panose="02010600030101010101" pitchFamily="2" charset="-122"/>
              </a:rPr>
              <a:t>若</a:t>
            </a:r>
            <a:r>
              <a:rPr lang="zh-CN" altLang="en-US" sz="2800" b="1" dirty="0">
                <a:latin typeface="宋体" panose="02010600030101010101" pitchFamily="2" charset="-122"/>
              </a:rPr>
              <a:t>氖管</a:t>
            </a:r>
            <a:r>
              <a:rPr lang="zh-CN" altLang="en-US" sz="2800" b="1" dirty="0">
                <a:solidFill>
                  <a:srgbClr val="FF0000"/>
                </a:solidFill>
                <a:latin typeface="宋体" panose="02010600030101010101" pitchFamily="2" charset="-122"/>
              </a:rPr>
              <a:t>发光</a:t>
            </a:r>
            <a:r>
              <a:rPr lang="zh-CN" altLang="en-US" sz="2800" b="1" dirty="0">
                <a:latin typeface="宋体" panose="02010600030101010101" pitchFamily="2" charset="-122"/>
              </a:rPr>
              <a:t>，则接触的是</a:t>
            </a:r>
            <a:r>
              <a:rPr lang="zh-CN" altLang="en-US" sz="2800" b="1" dirty="0">
                <a:solidFill>
                  <a:srgbClr val="FF0000"/>
                </a:solidFill>
                <a:latin typeface="宋体" panose="02010600030101010101" pitchFamily="2" charset="-122"/>
              </a:rPr>
              <a:t>火线</a:t>
            </a:r>
            <a:r>
              <a:rPr lang="zh-CN" altLang="en-US" sz="2800" b="1" dirty="0">
                <a:latin typeface="宋体" panose="02010600030101010101" pitchFamily="2" charset="-122"/>
              </a:rPr>
              <a:t>，否则为</a:t>
            </a:r>
            <a:r>
              <a:rPr lang="zh-CN" altLang="en-US" sz="2800" b="1" dirty="0" smtClean="0">
                <a:latin typeface="宋体" panose="02010600030101010101" pitchFamily="2" charset="-122"/>
              </a:rPr>
              <a:t>零线</a:t>
            </a:r>
            <a:r>
              <a:rPr lang="en-US" altLang="zh-CN" sz="2800" b="1" dirty="0" smtClean="0">
                <a:latin typeface="宋体" panose="02010600030101010101" pitchFamily="2" charset="-122"/>
              </a:rPr>
              <a:t>.</a:t>
            </a:r>
            <a:endParaRPr lang="en-US" sz="2800" b="1" dirty="0">
              <a:latin typeface="宋体" panose="02010600030101010101" pitchFamily="2" charset="-122"/>
            </a:endParaRPr>
          </a:p>
        </p:txBody>
      </p:sp>
      <p:pic>
        <p:nvPicPr>
          <p:cNvPr id="3" name="Picture 2" descr="E:\01商乐\05区工作\04课题组\做ppt\19章 生活用电\图\19-1-3.jpg"/>
          <p:cNvPicPr>
            <a:picLocks noChangeAspect="1" noChangeArrowheads="1"/>
          </p:cNvPicPr>
          <p:nvPr/>
        </p:nvPicPr>
        <p:blipFill>
          <a:blip r:embed="rId2"/>
          <a:srcRect/>
          <a:stretch>
            <a:fillRect/>
          </a:stretch>
        </p:blipFill>
        <p:spPr bwMode="auto">
          <a:xfrm>
            <a:off x="2798763" y="2174875"/>
            <a:ext cx="3917950" cy="349250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par>
                          <p:cTn id="8" fill="hold">
                            <p:stCondLst>
                              <p:cond delay="500"/>
                            </p:stCondLst>
                            <p:childTnLst>
                              <p:par>
                                <p:cTn id="9" presetID="1"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0493"/>
          <p:cNvSpPr txBox="1"/>
          <p:nvPr/>
        </p:nvSpPr>
        <p:spPr>
          <a:xfrm>
            <a:off x="2191528" y="524167"/>
            <a:ext cx="6337300" cy="646331"/>
          </a:xfrm>
          <a:prstGeom prst="rect">
            <a:avLst/>
          </a:prstGeom>
          <a:noFill/>
          <a:ln w="9525">
            <a:noFill/>
          </a:ln>
        </p:spPr>
        <p:txBody>
          <a:bodyPr anchor="t">
            <a:spAutoFit/>
          </a:bodyPr>
          <a:lstStyle/>
          <a:p>
            <a:pPr lvl="0" algn="ctr">
              <a:spcBef>
                <a:spcPct val="50000"/>
              </a:spcBef>
            </a:pPr>
            <a:r>
              <a:rPr lang="zh-CN" altLang="en-US" sz="3600" b="1" dirty="0" smtClean="0">
                <a:solidFill>
                  <a:schemeClr val="tx2"/>
                </a:solidFill>
                <a:latin typeface="Arial" panose="020B0604020202020204" pitchFamily="34" charset="0"/>
                <a:ea typeface="华文仿宋" panose="02010600040101010101" pitchFamily="2" charset="-122"/>
              </a:rPr>
              <a:t>考点二   安全用电 </a:t>
            </a:r>
            <a:endParaRPr lang="zh-CN" altLang="en-US" sz="3600" b="1" dirty="0">
              <a:solidFill>
                <a:schemeClr val="tx2"/>
              </a:solidFill>
              <a:latin typeface="Arial" panose="020B0604020202020204" pitchFamily="34" charset="0"/>
              <a:ea typeface="华文仿宋" panose="02010600040101010101" pitchFamily="2" charset="-122"/>
            </a:endParaRPr>
          </a:p>
        </p:txBody>
      </p:sp>
      <p:sp>
        <p:nvSpPr>
          <p:cNvPr id="3" name="Text Box 2"/>
          <p:cNvSpPr txBox="1">
            <a:spLocks noChangeArrowheads="1"/>
          </p:cNvSpPr>
          <p:nvPr/>
        </p:nvSpPr>
        <p:spPr bwMode="auto">
          <a:xfrm>
            <a:off x="1639888" y="1117600"/>
            <a:ext cx="8229600" cy="3930015"/>
          </a:xfrm>
          <a:prstGeom prst="rect">
            <a:avLst/>
          </a:prstGeom>
          <a:noFill/>
          <a:ln w="9525">
            <a:noFill/>
            <a:miter lim="800000"/>
          </a:ln>
          <a:effectLst/>
        </p:spPr>
        <p:txBody>
          <a:bodyPr>
            <a:spAutoFit/>
          </a:bodyPr>
          <a:lstStyle/>
          <a:p>
            <a:pPr>
              <a:lnSpc>
                <a:spcPct val="120000"/>
              </a:lnSpc>
            </a:pPr>
            <a:r>
              <a:rPr lang="zh-CN" altLang="en-US" sz="3200" b="1" dirty="0">
                <a:solidFill>
                  <a:srgbClr val="FF0000"/>
                </a:solidFill>
                <a:latin typeface="楷体_GB2312" panose="02010609030101010101" pitchFamily="1" charset="-122"/>
                <a:ea typeface="楷体_GB2312" panose="02010609030101010101" pitchFamily="1" charset="-122"/>
              </a:rPr>
              <a:t>小故事：小红买电池</a:t>
            </a:r>
          </a:p>
          <a:p>
            <a:pPr>
              <a:lnSpc>
                <a:spcPct val="120000"/>
              </a:lnSpc>
            </a:pPr>
            <a:r>
              <a:rPr lang="zh-CN" altLang="en-US" sz="3600" b="1" dirty="0">
                <a:latin typeface="宋体" panose="02010600030101010101" pitchFamily="2" charset="-122"/>
              </a:rPr>
              <a:t>    </a:t>
            </a:r>
            <a:r>
              <a:rPr lang="zh-CN" altLang="en-US" sz="2800" b="1" dirty="0">
                <a:latin typeface="宋体" panose="02010600030101010101" pitchFamily="2" charset="-122"/>
              </a:rPr>
              <a:t>小红家里的电视遥控器的电池没电了，爸爸让小红赶紧到超市买两节电池，可小红磨蹭了半天也没行动，问其原因，她说她不敢，怕         让电池电着</a:t>
            </a:r>
            <a:r>
              <a:rPr lang="zh-CN" altLang="en-US" sz="2800" b="1" dirty="0" smtClean="0">
                <a:latin typeface="宋体" panose="02010600030101010101" pitchFamily="2" charset="-122"/>
              </a:rPr>
              <a:t>了</a:t>
            </a:r>
            <a:r>
              <a:rPr lang="en-US" altLang="zh-CN" sz="2800" b="1" dirty="0" smtClean="0">
                <a:latin typeface="宋体" panose="02010600030101010101" pitchFamily="2" charset="-122"/>
              </a:rPr>
              <a:t>.</a:t>
            </a:r>
            <a:endParaRPr lang="zh-CN" altLang="en-US" sz="2800" b="1" dirty="0">
              <a:latin typeface="宋体" panose="02010600030101010101" pitchFamily="2" charset="-122"/>
            </a:endParaRPr>
          </a:p>
          <a:p>
            <a:pPr>
              <a:lnSpc>
                <a:spcPct val="120000"/>
              </a:lnSpc>
            </a:pPr>
            <a:r>
              <a:rPr lang="zh-CN" altLang="en-US" sz="2800" b="1" dirty="0">
                <a:latin typeface="宋体" panose="02010600030101010101" pitchFamily="2" charset="-122"/>
              </a:rPr>
              <a:t>   “人体是导体，我要用手</a:t>
            </a:r>
          </a:p>
          <a:p>
            <a:pPr>
              <a:lnSpc>
                <a:spcPct val="120000"/>
              </a:lnSpc>
            </a:pPr>
            <a:r>
              <a:rPr lang="zh-CN" altLang="en-US" sz="2800" b="1" dirty="0">
                <a:latin typeface="宋体" panose="02010600030101010101" pitchFamily="2" charset="-122"/>
              </a:rPr>
              <a:t>拿电池，触电了可怎么办呀？”</a:t>
            </a:r>
          </a:p>
        </p:txBody>
      </p:sp>
      <p:pic>
        <p:nvPicPr>
          <p:cNvPr id="4" name="Picture 3" descr="PE02043_"/>
          <p:cNvPicPr>
            <a:picLocks noChangeAspect="1" noChangeArrowheads="1"/>
          </p:cNvPicPr>
          <p:nvPr/>
        </p:nvPicPr>
        <p:blipFill>
          <a:blip r:embed="rId2"/>
          <a:srcRect/>
          <a:stretch>
            <a:fillRect/>
          </a:stretch>
        </p:blipFill>
        <p:spPr bwMode="auto">
          <a:xfrm>
            <a:off x="7583488" y="3136900"/>
            <a:ext cx="1978025" cy="3255963"/>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par>
                                <p:cTn id="13" presetID="3" presetClass="entr" presetSubtype="1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linds(horizontal)">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6"/>
          <p:cNvSpPr txBox="1">
            <a:spLocks noChangeArrowheads="1"/>
          </p:cNvSpPr>
          <p:nvPr/>
        </p:nvSpPr>
        <p:spPr bwMode="auto">
          <a:xfrm>
            <a:off x="1575027" y="570982"/>
            <a:ext cx="8105775" cy="523220"/>
          </a:xfrm>
          <a:prstGeom prst="rect">
            <a:avLst/>
          </a:prstGeom>
          <a:noFill/>
          <a:ln w="9525">
            <a:noFill/>
            <a:miter lim="800000"/>
          </a:ln>
          <a:effectLst/>
        </p:spPr>
        <p:txBody>
          <a:bodyPr>
            <a:spAutoFit/>
          </a:bodyPr>
          <a:lstStyle/>
          <a:p>
            <a:r>
              <a:rPr lang="en-US" altLang="zh-CN" sz="2800" b="1" dirty="0" smtClean="0">
                <a:solidFill>
                  <a:srgbClr val="0000CC"/>
                </a:solidFill>
                <a:latin typeface="黑体" panose="02010600030101010101" pitchFamily="49" charset="-122"/>
              </a:rPr>
              <a:t>1.</a:t>
            </a:r>
            <a:r>
              <a:rPr lang="zh-CN" altLang="en-US" sz="2800" b="1" dirty="0" smtClean="0">
                <a:solidFill>
                  <a:srgbClr val="0000CC"/>
                </a:solidFill>
                <a:latin typeface="黑体" panose="02010600030101010101" pitchFamily="49" charset="-122"/>
              </a:rPr>
              <a:t>家庭电路中电流过大的原因：短路或过载</a:t>
            </a:r>
            <a:r>
              <a:rPr lang="en-US" altLang="zh-CN" sz="2800" b="1" dirty="0" smtClean="0">
                <a:solidFill>
                  <a:srgbClr val="0000CC"/>
                </a:solidFill>
                <a:latin typeface="黑体" panose="02010600030101010101" pitchFamily="49" charset="-122"/>
              </a:rPr>
              <a:t>.</a:t>
            </a:r>
            <a:endParaRPr lang="zh-CN" altLang="en-US" sz="2800" b="1" dirty="0">
              <a:solidFill>
                <a:srgbClr val="0000CC"/>
              </a:solidFill>
              <a:latin typeface="黑体" panose="02010600030101010101" pitchFamily="49" charset="-122"/>
            </a:endParaRPr>
          </a:p>
        </p:txBody>
      </p:sp>
      <p:sp>
        <p:nvSpPr>
          <p:cNvPr id="3" name="Text Box 6"/>
          <p:cNvSpPr txBox="1">
            <a:spLocks noChangeArrowheads="1"/>
          </p:cNvSpPr>
          <p:nvPr/>
        </p:nvSpPr>
        <p:spPr bwMode="auto">
          <a:xfrm>
            <a:off x="1641702" y="1190107"/>
            <a:ext cx="8105775" cy="523220"/>
          </a:xfrm>
          <a:prstGeom prst="rect">
            <a:avLst/>
          </a:prstGeom>
          <a:noFill/>
          <a:ln w="9525">
            <a:noFill/>
            <a:miter lim="800000"/>
          </a:ln>
          <a:effectLst/>
        </p:spPr>
        <p:txBody>
          <a:bodyPr>
            <a:spAutoFit/>
          </a:bodyPr>
          <a:lstStyle/>
          <a:p>
            <a:r>
              <a:rPr lang="en-US" altLang="zh-CN" sz="2800" b="1" dirty="0" smtClean="0">
                <a:solidFill>
                  <a:srgbClr val="0000CC"/>
                </a:solidFill>
                <a:latin typeface="黑体" panose="02010600030101010101" pitchFamily="49" charset="-122"/>
              </a:rPr>
              <a:t>2.</a:t>
            </a:r>
            <a:r>
              <a:rPr lang="zh-CN" altLang="en-US" sz="2800" b="1" dirty="0" smtClean="0">
                <a:solidFill>
                  <a:srgbClr val="0000CC"/>
                </a:solidFill>
                <a:latin typeface="黑体" panose="02010600030101010101" pitchFamily="49" charset="-122"/>
              </a:rPr>
              <a:t>家庭电路中触电的形式：单线触电和双线触电</a:t>
            </a:r>
            <a:r>
              <a:rPr lang="en-US" altLang="zh-CN" sz="2800" b="1" dirty="0" smtClean="0">
                <a:solidFill>
                  <a:srgbClr val="0000CC"/>
                </a:solidFill>
                <a:latin typeface="黑体" panose="02010600030101010101" pitchFamily="49" charset="-122"/>
              </a:rPr>
              <a:t>.</a:t>
            </a:r>
            <a:endParaRPr lang="zh-CN" altLang="en-US" sz="2800" b="1" dirty="0">
              <a:solidFill>
                <a:srgbClr val="0000CC"/>
              </a:solidFill>
              <a:latin typeface="黑体" panose="02010600030101010101" pitchFamily="49" charset="-122"/>
            </a:endParaRPr>
          </a:p>
        </p:txBody>
      </p:sp>
      <p:sp>
        <p:nvSpPr>
          <p:cNvPr id="5" name="Text Box 5"/>
          <p:cNvSpPr txBox="1">
            <a:spLocks noChangeArrowheads="1"/>
          </p:cNvSpPr>
          <p:nvPr/>
        </p:nvSpPr>
        <p:spPr bwMode="auto">
          <a:xfrm>
            <a:off x="1555749" y="1831975"/>
            <a:ext cx="7673975" cy="1384995"/>
          </a:xfrm>
          <a:prstGeom prst="rect">
            <a:avLst/>
          </a:prstGeom>
          <a:noFill/>
          <a:ln w="9525">
            <a:noFill/>
            <a:miter lim="800000"/>
          </a:ln>
          <a:effectLst/>
        </p:spPr>
        <p:txBody>
          <a:bodyPr wrap="square">
            <a:spAutoFit/>
          </a:bodyPr>
          <a:lstStyle/>
          <a:p>
            <a:pPr algn="just"/>
            <a:r>
              <a:rPr lang="en-US" altLang="zh-CN" sz="2800" b="1" dirty="0" smtClean="0">
                <a:solidFill>
                  <a:srgbClr val="FF0066"/>
                </a:solidFill>
                <a:latin typeface="黑体" panose="02010600030101010101" pitchFamily="49" charset="-122"/>
              </a:rPr>
              <a:t>(1)</a:t>
            </a:r>
            <a:r>
              <a:rPr lang="zh-CN" altLang="en-US" sz="2800" b="1" dirty="0" smtClean="0">
                <a:solidFill>
                  <a:srgbClr val="FF0066"/>
                </a:solidFill>
                <a:latin typeface="黑体" panose="02010600030101010101" pitchFamily="49" charset="-122"/>
              </a:rPr>
              <a:t>单线触电：站在地上的人触到火线，则有电流由火线进入人体，流到大地，形成通路，造成触电</a:t>
            </a:r>
            <a:r>
              <a:rPr lang="en-US" altLang="zh-CN" sz="2800" dirty="0" smtClean="0">
                <a:solidFill>
                  <a:srgbClr val="FF0000"/>
                </a:solidFill>
                <a:latin typeface="+mn-ea"/>
              </a:rPr>
              <a:t>.</a:t>
            </a:r>
          </a:p>
        </p:txBody>
      </p:sp>
      <p:sp>
        <p:nvSpPr>
          <p:cNvPr id="6" name="Text Box 5"/>
          <p:cNvSpPr txBox="1">
            <a:spLocks noChangeArrowheads="1"/>
          </p:cNvSpPr>
          <p:nvPr/>
        </p:nvSpPr>
        <p:spPr bwMode="auto">
          <a:xfrm>
            <a:off x="1527174" y="3308350"/>
            <a:ext cx="7693025" cy="1384995"/>
          </a:xfrm>
          <a:prstGeom prst="rect">
            <a:avLst/>
          </a:prstGeom>
          <a:noFill/>
          <a:ln w="9525">
            <a:noFill/>
            <a:miter lim="800000"/>
          </a:ln>
          <a:effectLst/>
        </p:spPr>
        <p:txBody>
          <a:bodyPr wrap="square">
            <a:spAutoFit/>
          </a:bodyPr>
          <a:lstStyle/>
          <a:p>
            <a:pPr algn="just"/>
            <a:r>
              <a:rPr lang="en-US" altLang="zh-CN" sz="2800" b="1" dirty="0" smtClean="0">
                <a:solidFill>
                  <a:srgbClr val="FF0066"/>
                </a:solidFill>
                <a:latin typeface="黑体" panose="02010600030101010101" pitchFamily="49" charset="-122"/>
              </a:rPr>
              <a:t>(2)</a:t>
            </a:r>
            <a:r>
              <a:rPr lang="zh-CN" altLang="en-US" sz="2800" b="1" dirty="0" smtClean="0">
                <a:solidFill>
                  <a:srgbClr val="FF0066"/>
                </a:solidFill>
                <a:latin typeface="黑体" panose="02010600030101010101" pitchFamily="49" charset="-122"/>
              </a:rPr>
              <a:t>双线触电：站在绝缘体上的人若同时触及火线和零线，电流将由火线经人体流到零线而形成通路，造成触电事故</a:t>
            </a:r>
            <a:r>
              <a:rPr lang="en-US" altLang="zh-CN" sz="2800" b="1" dirty="0" smtClean="0">
                <a:solidFill>
                  <a:srgbClr val="FF0066"/>
                </a:solidFill>
                <a:latin typeface="黑体" panose="02010600030101010101" pitchFamily="49" charset="-122"/>
              </a:rPr>
              <a:t>.</a:t>
            </a:r>
            <a:endParaRPr lang="en-US" altLang="zh-CN" sz="2800" dirty="0" smtClean="0">
              <a:solidFill>
                <a:srgbClr val="FF0000"/>
              </a:solidFill>
              <a:latin typeface="+mn-ea"/>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6"/>
          <p:cNvSpPr txBox="1">
            <a:spLocks noChangeArrowheads="1"/>
          </p:cNvSpPr>
          <p:nvPr/>
        </p:nvSpPr>
        <p:spPr bwMode="auto">
          <a:xfrm>
            <a:off x="1517877" y="513832"/>
            <a:ext cx="8105775" cy="523220"/>
          </a:xfrm>
          <a:prstGeom prst="rect">
            <a:avLst/>
          </a:prstGeom>
          <a:noFill/>
          <a:ln w="9525">
            <a:noFill/>
            <a:miter lim="800000"/>
          </a:ln>
          <a:effectLst/>
        </p:spPr>
        <p:txBody>
          <a:bodyPr>
            <a:spAutoFit/>
          </a:bodyPr>
          <a:lstStyle/>
          <a:p>
            <a:r>
              <a:rPr lang="en-US" altLang="zh-CN" sz="2800" b="1" dirty="0" smtClean="0">
                <a:solidFill>
                  <a:srgbClr val="0000CC"/>
                </a:solidFill>
                <a:latin typeface="黑体" panose="02010600030101010101" pitchFamily="49" charset="-122"/>
              </a:rPr>
              <a:t>3.</a:t>
            </a:r>
            <a:r>
              <a:rPr lang="zh-CN" altLang="en-US" sz="2800" b="1" dirty="0" smtClean="0">
                <a:solidFill>
                  <a:srgbClr val="0000CC"/>
                </a:solidFill>
                <a:latin typeface="黑体" panose="02010600030101010101" pitchFamily="49" charset="-122"/>
              </a:rPr>
              <a:t>高压触电的种类：高压电弧触电和跨步电压触电</a:t>
            </a:r>
            <a:r>
              <a:rPr lang="en-US" altLang="zh-CN" sz="2800" b="1" dirty="0" smtClean="0">
                <a:solidFill>
                  <a:srgbClr val="0000CC"/>
                </a:solidFill>
                <a:latin typeface="黑体" panose="02010600030101010101" pitchFamily="49" charset="-122"/>
              </a:rPr>
              <a:t>.</a:t>
            </a:r>
            <a:endParaRPr lang="zh-CN" altLang="en-US" sz="2800" b="1" dirty="0">
              <a:solidFill>
                <a:srgbClr val="0000CC"/>
              </a:solidFill>
              <a:latin typeface="黑体" panose="02010600030101010101" pitchFamily="49" charset="-122"/>
            </a:endParaRPr>
          </a:p>
        </p:txBody>
      </p:sp>
      <p:sp>
        <p:nvSpPr>
          <p:cNvPr id="3" name="Text Box 5"/>
          <p:cNvSpPr txBox="1">
            <a:spLocks noChangeArrowheads="1"/>
          </p:cNvSpPr>
          <p:nvPr/>
        </p:nvSpPr>
        <p:spPr bwMode="auto">
          <a:xfrm>
            <a:off x="1517649" y="1250950"/>
            <a:ext cx="7673975" cy="1384995"/>
          </a:xfrm>
          <a:prstGeom prst="rect">
            <a:avLst/>
          </a:prstGeom>
          <a:noFill/>
          <a:ln w="9525">
            <a:noFill/>
            <a:miter lim="800000"/>
          </a:ln>
          <a:effectLst/>
        </p:spPr>
        <p:txBody>
          <a:bodyPr wrap="square">
            <a:spAutoFit/>
          </a:bodyPr>
          <a:lstStyle/>
          <a:p>
            <a:pPr algn="just"/>
            <a:r>
              <a:rPr lang="en-US" altLang="zh-CN" sz="2800" b="1" dirty="0" smtClean="0">
                <a:solidFill>
                  <a:srgbClr val="FF0066"/>
                </a:solidFill>
                <a:latin typeface="黑体" panose="02010600030101010101" pitchFamily="49" charset="-122"/>
              </a:rPr>
              <a:t>(1)</a:t>
            </a:r>
            <a:r>
              <a:rPr lang="zh-CN" altLang="en-US" sz="2800" b="1" dirty="0" smtClean="0">
                <a:solidFill>
                  <a:srgbClr val="FF0066"/>
                </a:solidFill>
                <a:latin typeface="黑体" panose="02010600030101010101" pitchFamily="49" charset="-122"/>
              </a:rPr>
              <a:t>高压电弧触电：当人靠近高压带电体到一定距离时，高压带电体和人体之间会发生放电现象，电流通过人体，造成电弧触电</a:t>
            </a:r>
            <a:r>
              <a:rPr lang="en-US" altLang="zh-CN" sz="2800" b="1" dirty="0" smtClean="0">
                <a:solidFill>
                  <a:srgbClr val="FF0066"/>
                </a:solidFill>
                <a:latin typeface="黑体" panose="02010600030101010101" pitchFamily="49" charset="-122"/>
              </a:rPr>
              <a:t>.</a:t>
            </a:r>
            <a:endParaRPr lang="en-US" altLang="zh-CN" sz="2800" dirty="0" smtClean="0">
              <a:solidFill>
                <a:srgbClr val="FF0000"/>
              </a:solidFill>
              <a:latin typeface="+mn-ea"/>
            </a:endParaRPr>
          </a:p>
        </p:txBody>
      </p:sp>
      <p:pic>
        <p:nvPicPr>
          <p:cNvPr id="4" name="Picture 8" descr="`6624ACYH89H[3_G[FR[1RD"/>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4175125" y="2706688"/>
            <a:ext cx="2740025" cy="3332161"/>
          </a:xfrm>
          <a:prstGeom prst="rect">
            <a:avLst/>
          </a:prstGeom>
          <a:noFill/>
          <a:ln w="9525">
            <a:noFill/>
            <a:miter lim="800000"/>
            <a:headEnd/>
            <a:tailEnd/>
          </a:ln>
          <a:effectLst/>
        </p:spPr>
      </p:pic>
      <p:sp>
        <p:nvSpPr>
          <p:cNvPr id="5" name="TextBox 4"/>
          <p:cNvSpPr>
            <a:spLocks noChangeArrowheads="1"/>
          </p:cNvSpPr>
          <p:nvPr/>
        </p:nvSpPr>
        <p:spPr bwMode="auto">
          <a:xfrm>
            <a:off x="4464050" y="6067425"/>
            <a:ext cx="2054225" cy="496888"/>
          </a:xfrm>
          <a:prstGeom prst="roundRect">
            <a:avLst>
              <a:gd name="adj" fmla="val 16667"/>
            </a:avLst>
          </a:prstGeom>
          <a:noFill/>
          <a:ln w="9525">
            <a:noFill/>
            <a:round/>
          </a:ln>
          <a:effectLst/>
        </p:spPr>
        <p:txBody>
          <a:bodyPr>
            <a:spAutoFit/>
          </a:bodyPr>
          <a:lstStyle/>
          <a:p>
            <a:pPr>
              <a:lnSpc>
                <a:spcPct val="120000"/>
              </a:lnSpc>
            </a:pPr>
            <a:r>
              <a:rPr lang="zh-CN" altLang="en-US" sz="2000" b="1" dirty="0">
                <a:solidFill>
                  <a:schemeClr val="tx2"/>
                </a:solidFill>
                <a:latin typeface="宋体" panose="02010600030101010101" pitchFamily="2" charset="-122"/>
              </a:rPr>
              <a:t>电弧触电</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utoUpdateAnimBg="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
          <p:cNvSpPr txBox="1">
            <a:spLocks noChangeArrowheads="1"/>
          </p:cNvSpPr>
          <p:nvPr/>
        </p:nvSpPr>
        <p:spPr bwMode="auto">
          <a:xfrm>
            <a:off x="1422399" y="508000"/>
            <a:ext cx="7673975" cy="2246769"/>
          </a:xfrm>
          <a:prstGeom prst="rect">
            <a:avLst/>
          </a:prstGeom>
          <a:noFill/>
          <a:ln w="9525">
            <a:noFill/>
            <a:miter lim="800000"/>
          </a:ln>
          <a:effectLst/>
        </p:spPr>
        <p:txBody>
          <a:bodyPr wrap="square">
            <a:spAutoFit/>
          </a:bodyPr>
          <a:lstStyle/>
          <a:p>
            <a:pPr algn="just"/>
            <a:r>
              <a:rPr lang="en-US" altLang="zh-CN" sz="2800" b="1" dirty="0" smtClean="0">
                <a:solidFill>
                  <a:srgbClr val="FF0066"/>
                </a:solidFill>
                <a:latin typeface="黑体" panose="02010600030101010101" pitchFamily="49" charset="-122"/>
              </a:rPr>
              <a:t>(2)</a:t>
            </a:r>
            <a:r>
              <a:rPr lang="zh-CN" altLang="en-US" sz="2800" b="1" dirty="0" smtClean="0">
                <a:solidFill>
                  <a:srgbClr val="FF0066"/>
                </a:solidFill>
                <a:latin typeface="黑体" panose="02010600030101010101" pitchFamily="49" charset="-122"/>
              </a:rPr>
              <a:t>跨步电压触电：高压输电线落在地面上，地面上到电线断头处距离不同的各点存在电压，当人走近断头时，两脚位于离断头远近不同的位置上，因而两脚之间有了电压，这时电流通过人体，造成跨步电压触电</a:t>
            </a:r>
            <a:r>
              <a:rPr lang="en-US" altLang="zh-CN" sz="2800" b="1" dirty="0" smtClean="0">
                <a:solidFill>
                  <a:srgbClr val="FF0066"/>
                </a:solidFill>
                <a:latin typeface="黑体" panose="02010600030101010101" pitchFamily="49" charset="-122"/>
              </a:rPr>
              <a:t>.</a:t>
            </a:r>
            <a:endParaRPr lang="en-US" altLang="zh-CN" sz="2800" dirty="0" smtClean="0">
              <a:solidFill>
                <a:srgbClr val="FF0000"/>
              </a:solidFill>
              <a:latin typeface="+mn-ea"/>
            </a:endParaRPr>
          </a:p>
        </p:txBody>
      </p:sp>
      <p:pic>
        <p:nvPicPr>
          <p:cNvPr id="3" name="Picture 7" descr="H{14L1CN(}UKR]NDK)(J2_W"/>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3101975" y="2784475"/>
            <a:ext cx="2851150" cy="3327311"/>
          </a:xfrm>
          <a:prstGeom prst="rect">
            <a:avLst/>
          </a:prstGeom>
          <a:noFill/>
          <a:ln w="9525">
            <a:noFill/>
            <a:miter lim="800000"/>
            <a:headEnd/>
            <a:tailEnd/>
          </a:ln>
          <a:effectLst/>
        </p:spPr>
      </p:pic>
      <p:sp>
        <p:nvSpPr>
          <p:cNvPr id="4" name="TextBox 4"/>
          <p:cNvSpPr>
            <a:spLocks noChangeArrowheads="1"/>
          </p:cNvSpPr>
          <p:nvPr/>
        </p:nvSpPr>
        <p:spPr bwMode="auto">
          <a:xfrm>
            <a:off x="3854450" y="6211888"/>
            <a:ext cx="2547938" cy="496887"/>
          </a:xfrm>
          <a:prstGeom prst="roundRect">
            <a:avLst>
              <a:gd name="adj" fmla="val 16667"/>
            </a:avLst>
          </a:prstGeom>
          <a:noFill/>
          <a:ln w="9525">
            <a:noFill/>
            <a:round/>
          </a:ln>
          <a:effectLst/>
        </p:spPr>
        <p:txBody>
          <a:bodyPr>
            <a:spAutoFit/>
          </a:bodyPr>
          <a:lstStyle/>
          <a:p>
            <a:pPr>
              <a:lnSpc>
                <a:spcPct val="120000"/>
              </a:lnSpc>
            </a:pPr>
            <a:r>
              <a:rPr lang="zh-CN" altLang="en-US" sz="2000" b="1" dirty="0">
                <a:solidFill>
                  <a:schemeClr val="tx2"/>
                </a:solidFill>
                <a:latin typeface="宋体" panose="02010600030101010101" pitchFamily="2" charset="-122"/>
              </a:rPr>
              <a:t>跨步电压触电</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
          <p:cNvSpPr txBox="1">
            <a:spLocks noChangeArrowheads="1"/>
          </p:cNvSpPr>
          <p:nvPr/>
        </p:nvSpPr>
        <p:spPr bwMode="auto">
          <a:xfrm>
            <a:off x="1516063" y="365125"/>
            <a:ext cx="4765675" cy="579438"/>
          </a:xfrm>
          <a:prstGeom prst="rect">
            <a:avLst/>
          </a:prstGeom>
          <a:noFill/>
          <a:ln w="9525">
            <a:noFill/>
            <a:miter lim="800000"/>
          </a:ln>
        </p:spPr>
        <p:txBody>
          <a:bodyPr>
            <a:spAutoFit/>
          </a:bodyPr>
          <a:lstStyle/>
          <a:p>
            <a:r>
              <a:rPr lang="en-US" altLang="zh-CN" sz="3200" b="1" dirty="0" smtClean="0">
                <a:solidFill>
                  <a:srgbClr val="00B050"/>
                </a:solidFill>
              </a:rPr>
              <a:t>4</a:t>
            </a:r>
            <a:r>
              <a:rPr lang="zh-CN" altLang="en-US" sz="3200" b="1" dirty="0" smtClean="0">
                <a:solidFill>
                  <a:srgbClr val="00B050"/>
                </a:solidFill>
              </a:rPr>
              <a:t>、</a:t>
            </a:r>
            <a:r>
              <a:rPr lang="zh-CN" altLang="en-US" sz="3200" b="1" dirty="0">
                <a:solidFill>
                  <a:srgbClr val="00B050"/>
                </a:solidFill>
              </a:rPr>
              <a:t>安全用电原则</a:t>
            </a:r>
          </a:p>
        </p:txBody>
      </p:sp>
      <p:sp>
        <p:nvSpPr>
          <p:cNvPr id="3" name="Text Box 3"/>
          <p:cNvSpPr txBox="1">
            <a:spLocks noChangeArrowheads="1"/>
          </p:cNvSpPr>
          <p:nvPr/>
        </p:nvSpPr>
        <p:spPr bwMode="auto">
          <a:xfrm>
            <a:off x="1006475" y="1373188"/>
            <a:ext cx="7345363" cy="3862387"/>
          </a:xfrm>
          <a:prstGeom prst="rect">
            <a:avLst/>
          </a:prstGeom>
          <a:noFill/>
          <a:ln w="9525">
            <a:noFill/>
            <a:miter lim="800000"/>
          </a:ln>
          <a:effectLst/>
        </p:spPr>
        <p:txBody>
          <a:bodyPr lIns="18000" tIns="10800" rIns="0" bIns="10800">
            <a:spAutoFit/>
          </a:bodyPr>
          <a:lstStyle/>
          <a:p>
            <a:pPr algn="just">
              <a:lnSpc>
                <a:spcPct val="150000"/>
              </a:lnSpc>
              <a:spcBef>
                <a:spcPct val="50000"/>
              </a:spcBef>
            </a:pPr>
            <a:r>
              <a:rPr lang="zh-CN" altLang="en-US" sz="2800" b="1" dirty="0">
                <a:solidFill>
                  <a:srgbClr val="0000FF"/>
                </a:solidFill>
                <a:effectLst>
                  <a:outerShdw blurRad="38100" dist="38100" dir="2700000" algn="tl">
                    <a:srgbClr val="C0C0C0"/>
                  </a:outerShdw>
                </a:effectLst>
              </a:rPr>
              <a:t>　● 不接触低压带电体，不靠近高压带电体；</a:t>
            </a:r>
            <a:endParaRPr lang="zh-CN" altLang="en-US" sz="2400" b="1" dirty="0">
              <a:solidFill>
                <a:srgbClr val="0000FF"/>
              </a:solidFill>
              <a:effectLst>
                <a:outerShdw blurRad="38100" dist="38100" dir="2700000" algn="tl">
                  <a:srgbClr val="C0C0C0"/>
                </a:outerShdw>
              </a:effectLst>
            </a:endParaRPr>
          </a:p>
          <a:p>
            <a:pPr algn="just">
              <a:lnSpc>
                <a:spcPct val="150000"/>
              </a:lnSpc>
              <a:spcBef>
                <a:spcPct val="50000"/>
              </a:spcBef>
            </a:pPr>
            <a:r>
              <a:rPr lang="zh-CN" altLang="en-US" sz="2800" b="1" dirty="0">
                <a:solidFill>
                  <a:srgbClr val="0000FF"/>
                </a:solidFill>
                <a:effectLst>
                  <a:outerShdw blurRad="38100" dist="38100" dir="2700000" algn="tl">
                    <a:srgbClr val="C0C0C0"/>
                  </a:outerShdw>
                </a:effectLst>
              </a:rPr>
              <a:t>　● 更换灯泡、搬动电器前应断开电源开关；</a:t>
            </a:r>
            <a:endParaRPr lang="zh-CN" altLang="en-US" sz="2400" b="1" dirty="0">
              <a:solidFill>
                <a:srgbClr val="0000FF"/>
              </a:solidFill>
              <a:effectLst>
                <a:outerShdw blurRad="38100" dist="38100" dir="2700000" algn="tl">
                  <a:srgbClr val="C0C0C0"/>
                </a:outerShdw>
              </a:effectLst>
            </a:endParaRPr>
          </a:p>
          <a:p>
            <a:pPr algn="just">
              <a:lnSpc>
                <a:spcPct val="150000"/>
              </a:lnSpc>
              <a:spcBef>
                <a:spcPct val="50000"/>
              </a:spcBef>
            </a:pPr>
            <a:r>
              <a:rPr lang="zh-CN" altLang="en-US" sz="2800" b="1" dirty="0">
                <a:solidFill>
                  <a:srgbClr val="0000FF"/>
                </a:solidFill>
                <a:effectLst>
                  <a:outerShdw blurRad="38100" dist="38100" dir="2700000" algn="tl">
                    <a:srgbClr val="C0C0C0"/>
                  </a:outerShdw>
                </a:effectLst>
              </a:rPr>
              <a:t>　● 不弄湿用电器，不损坏绝缘层；</a:t>
            </a:r>
            <a:endParaRPr lang="zh-CN" altLang="en-US" sz="2400" b="1" dirty="0">
              <a:solidFill>
                <a:srgbClr val="0000FF"/>
              </a:solidFill>
              <a:effectLst>
                <a:outerShdw blurRad="38100" dist="38100" dir="2700000" algn="tl">
                  <a:srgbClr val="C0C0C0"/>
                </a:outerShdw>
              </a:effectLst>
            </a:endParaRPr>
          </a:p>
          <a:p>
            <a:pPr algn="just">
              <a:lnSpc>
                <a:spcPct val="150000"/>
              </a:lnSpc>
              <a:spcBef>
                <a:spcPct val="50000"/>
              </a:spcBef>
            </a:pPr>
            <a:r>
              <a:rPr lang="zh-CN" altLang="en-US" sz="2800" b="1" dirty="0">
                <a:solidFill>
                  <a:srgbClr val="0000FF"/>
                </a:solidFill>
                <a:effectLst>
                  <a:outerShdw blurRad="38100" dist="38100" dir="2700000" algn="tl">
                    <a:srgbClr val="C0C0C0"/>
                  </a:outerShdw>
                </a:effectLst>
              </a:rPr>
              <a:t>　● 保险装置、插座、导线、家用电器等达到使用寿命应及时</a:t>
            </a:r>
            <a:r>
              <a:rPr lang="zh-CN" altLang="en-US" sz="2800" b="1" dirty="0" smtClean="0">
                <a:solidFill>
                  <a:srgbClr val="0000FF"/>
                </a:solidFill>
                <a:effectLst>
                  <a:outerShdw blurRad="38100" dist="38100" dir="2700000" algn="tl">
                    <a:srgbClr val="C0C0C0"/>
                  </a:outerShdw>
                </a:effectLst>
              </a:rPr>
              <a:t>更换</a:t>
            </a:r>
            <a:r>
              <a:rPr lang="en-US" altLang="zh-CN" sz="2800" b="1" dirty="0" smtClean="0">
                <a:solidFill>
                  <a:srgbClr val="0000FF"/>
                </a:solidFill>
                <a:effectLst>
                  <a:outerShdw blurRad="38100" dist="38100" dir="2700000" algn="tl">
                    <a:srgbClr val="C0C0C0"/>
                  </a:outerShdw>
                </a:effectLst>
              </a:rPr>
              <a:t>.</a:t>
            </a:r>
            <a:endParaRPr lang="zh-CN" altLang="en-US" sz="2800" b="1" dirty="0">
              <a:solidFill>
                <a:srgbClr val="0000FF"/>
              </a:solidFill>
              <a:effectLst>
                <a:outerShdw blurRad="38100" dist="38100" dir="2700000" algn="tl">
                  <a:srgbClr val="C0C0C0"/>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6"/>
          <p:cNvSpPr txBox="1">
            <a:spLocks noChangeArrowheads="1"/>
          </p:cNvSpPr>
          <p:nvPr/>
        </p:nvSpPr>
        <p:spPr bwMode="auto">
          <a:xfrm>
            <a:off x="1555978" y="485257"/>
            <a:ext cx="2092098" cy="523220"/>
          </a:xfrm>
          <a:prstGeom prst="rect">
            <a:avLst/>
          </a:prstGeom>
          <a:noFill/>
          <a:ln w="9525">
            <a:noFill/>
            <a:miter lim="800000"/>
          </a:ln>
          <a:effectLst/>
        </p:spPr>
        <p:txBody>
          <a:bodyPr wrap="square">
            <a:spAutoFit/>
          </a:bodyPr>
          <a:lstStyle/>
          <a:p>
            <a:r>
              <a:rPr lang="en-US" altLang="zh-CN" sz="2800" b="1" dirty="0" smtClean="0">
                <a:solidFill>
                  <a:srgbClr val="0000CC"/>
                </a:solidFill>
                <a:latin typeface="黑体" panose="02010600030101010101" pitchFamily="49" charset="-122"/>
              </a:rPr>
              <a:t>5.</a:t>
            </a:r>
            <a:r>
              <a:rPr lang="zh-CN" altLang="en-US" sz="2800" b="1" dirty="0" smtClean="0">
                <a:solidFill>
                  <a:srgbClr val="0000CC"/>
                </a:solidFill>
                <a:latin typeface="黑体" panose="02010600030101010101" pitchFamily="49" charset="-122"/>
              </a:rPr>
              <a:t>触电急救</a:t>
            </a:r>
            <a:endParaRPr lang="zh-CN" altLang="en-US" sz="2800" b="1" dirty="0">
              <a:solidFill>
                <a:srgbClr val="0000CC"/>
              </a:solidFill>
              <a:latin typeface="黑体" panose="02010600030101010101" pitchFamily="49" charset="-122"/>
            </a:endParaRPr>
          </a:p>
        </p:txBody>
      </p:sp>
      <p:sp>
        <p:nvSpPr>
          <p:cNvPr id="3" name="TextBox 5"/>
          <p:cNvSpPr>
            <a:spLocks noChangeArrowheads="1"/>
          </p:cNvSpPr>
          <p:nvPr/>
        </p:nvSpPr>
        <p:spPr bwMode="auto">
          <a:xfrm>
            <a:off x="828673" y="857250"/>
            <a:ext cx="9124952" cy="5346144"/>
          </a:xfrm>
          <a:prstGeom prst="roundRect">
            <a:avLst>
              <a:gd name="adj" fmla="val 16667"/>
            </a:avLst>
          </a:prstGeom>
          <a:noFill/>
          <a:ln w="9525">
            <a:noFill/>
            <a:round/>
          </a:ln>
          <a:effectLst/>
        </p:spPr>
        <p:txBody>
          <a:bodyPr wrap="square">
            <a:spAutoFit/>
          </a:bodyPr>
          <a:lstStyle/>
          <a:p>
            <a:r>
              <a:rPr lang="zh-CN" altLang="en-US" sz="2800" b="1" dirty="0">
                <a:solidFill>
                  <a:srgbClr val="CC0000"/>
                </a:solidFill>
                <a:latin typeface="宋体" panose="02010600030101010101" pitchFamily="2" charset="-122"/>
              </a:rPr>
              <a:t>　　（</a:t>
            </a:r>
            <a:r>
              <a:rPr lang="zh-CN" altLang="en-US" sz="2800" b="1" dirty="0">
                <a:solidFill>
                  <a:srgbClr val="CC0000"/>
                </a:solidFill>
                <a:latin typeface="Times New Roman" panose="02020603050405020304" pitchFamily="18" charset="0"/>
              </a:rPr>
              <a:t>1</a:t>
            </a:r>
            <a:r>
              <a:rPr lang="zh-CN" altLang="en-US" sz="2800" b="1" dirty="0" smtClean="0">
                <a:solidFill>
                  <a:srgbClr val="CC0000"/>
                </a:solidFill>
                <a:latin typeface="宋体" panose="02010600030101010101" pitchFamily="2" charset="-122"/>
              </a:rPr>
              <a:t>）迅速切断</a:t>
            </a:r>
            <a:r>
              <a:rPr lang="zh-CN" altLang="en-US" sz="2800" b="1" dirty="0">
                <a:solidFill>
                  <a:srgbClr val="CC0000"/>
                </a:solidFill>
                <a:latin typeface="宋体" panose="02010600030101010101" pitchFamily="2" charset="-122"/>
              </a:rPr>
              <a:t>电源</a:t>
            </a:r>
          </a:p>
          <a:p>
            <a:r>
              <a:rPr lang="zh-CN" altLang="en-US" sz="2800" b="1" dirty="0">
                <a:solidFill>
                  <a:srgbClr val="CC0000"/>
                </a:solidFill>
                <a:latin typeface="宋体" panose="02010600030101010101" pitchFamily="2" charset="-122"/>
              </a:rPr>
              <a:t>　　（</a:t>
            </a:r>
            <a:r>
              <a:rPr lang="zh-CN" altLang="en-US" sz="2800" b="1" dirty="0">
                <a:solidFill>
                  <a:srgbClr val="CC0000"/>
                </a:solidFill>
                <a:latin typeface="Times New Roman" panose="02020603050405020304" pitchFamily="18" charset="0"/>
              </a:rPr>
              <a:t>2</a:t>
            </a:r>
            <a:r>
              <a:rPr lang="zh-CN" altLang="en-US" sz="2800" b="1" dirty="0" smtClean="0">
                <a:solidFill>
                  <a:srgbClr val="CC0000"/>
                </a:solidFill>
                <a:latin typeface="宋体" panose="02010600030101010101" pitchFamily="2" charset="-122"/>
              </a:rPr>
              <a:t>）用一根绝缘棒把电线挑开，迅速使触电者脱离电源；</a:t>
            </a:r>
            <a:endParaRPr lang="en-US" altLang="zh-CN" sz="2800" b="1" dirty="0" smtClean="0">
              <a:solidFill>
                <a:srgbClr val="CC0000"/>
              </a:solidFill>
              <a:latin typeface="宋体" panose="02010600030101010101" pitchFamily="2" charset="-122"/>
            </a:endParaRPr>
          </a:p>
          <a:p>
            <a:r>
              <a:rPr lang="en-US" altLang="zh-CN" sz="2800" b="1" dirty="0" smtClean="0">
                <a:solidFill>
                  <a:srgbClr val="CC0000"/>
                </a:solidFill>
                <a:latin typeface="宋体" panose="02010600030101010101" pitchFamily="2" charset="-122"/>
              </a:rPr>
              <a:t>    </a:t>
            </a:r>
            <a:r>
              <a:rPr lang="zh-CN" altLang="en-US" sz="2800" b="1" dirty="0" smtClean="0">
                <a:solidFill>
                  <a:srgbClr val="CC0000"/>
                </a:solidFill>
                <a:latin typeface="宋体" panose="02010600030101010101" pitchFamily="2" charset="-122"/>
              </a:rPr>
              <a:t>（</a:t>
            </a:r>
            <a:r>
              <a:rPr lang="en-US" altLang="zh-CN" sz="2800" b="1" dirty="0" smtClean="0">
                <a:solidFill>
                  <a:srgbClr val="CC0000"/>
                </a:solidFill>
                <a:latin typeface="宋体" panose="02010600030101010101" pitchFamily="2" charset="-122"/>
              </a:rPr>
              <a:t>3</a:t>
            </a:r>
            <a:r>
              <a:rPr lang="zh-CN" altLang="en-US" sz="2800" b="1" dirty="0" smtClean="0">
                <a:solidFill>
                  <a:srgbClr val="CC0000"/>
                </a:solidFill>
                <a:latin typeface="宋体" panose="02010600030101010101" pitchFamily="2" charset="-122"/>
              </a:rPr>
              <a:t>）尽力抢救；</a:t>
            </a:r>
            <a:endParaRPr lang="en-US" altLang="zh-CN" sz="2800" b="1" dirty="0" smtClean="0">
              <a:solidFill>
                <a:srgbClr val="CC0000"/>
              </a:solidFill>
              <a:latin typeface="宋体" panose="02010600030101010101" pitchFamily="2" charset="-122"/>
            </a:endParaRPr>
          </a:p>
          <a:p>
            <a:r>
              <a:rPr lang="en-US" altLang="zh-CN" sz="2800" b="1" dirty="0" smtClean="0">
                <a:solidFill>
                  <a:srgbClr val="CC0000"/>
                </a:solidFill>
                <a:latin typeface="宋体" panose="02010600030101010101" pitchFamily="2" charset="-122"/>
              </a:rPr>
              <a:t>    </a:t>
            </a:r>
            <a:r>
              <a:rPr lang="zh-CN" altLang="en-US" sz="2800" b="1" dirty="0" smtClean="0">
                <a:solidFill>
                  <a:srgbClr val="CC0000"/>
                </a:solidFill>
                <a:latin typeface="宋体" panose="02010600030101010101" pitchFamily="2" charset="-122"/>
              </a:rPr>
              <a:t>（</a:t>
            </a:r>
            <a:r>
              <a:rPr lang="en-US" altLang="zh-CN" sz="2800" b="1" dirty="0" smtClean="0">
                <a:solidFill>
                  <a:srgbClr val="CC0000"/>
                </a:solidFill>
                <a:latin typeface="宋体" panose="02010600030101010101" pitchFamily="2" charset="-122"/>
              </a:rPr>
              <a:t>4</a:t>
            </a:r>
            <a:r>
              <a:rPr lang="zh-CN" altLang="en-US" sz="2800" b="1" dirty="0" smtClean="0">
                <a:solidFill>
                  <a:srgbClr val="CC0000"/>
                </a:solidFill>
                <a:latin typeface="宋体" panose="02010600030101010101" pitchFamily="2" charset="-122"/>
              </a:rPr>
              <a:t>）发生火灾时，务必在切断电源后，才能泼水  救灾</a:t>
            </a:r>
            <a:r>
              <a:rPr lang="en-US" altLang="zh-CN" sz="2800" b="1" dirty="0" smtClean="0">
                <a:solidFill>
                  <a:srgbClr val="CC0000"/>
                </a:solidFill>
                <a:latin typeface="宋体" panose="02010600030101010101" pitchFamily="2" charset="-122"/>
              </a:rPr>
              <a:t>.</a:t>
            </a:r>
          </a:p>
          <a:p>
            <a:endParaRPr lang="en-US" altLang="zh-CN" sz="2800" b="1" dirty="0" smtClean="0">
              <a:solidFill>
                <a:srgbClr val="CC0000"/>
              </a:solidFill>
              <a:latin typeface="宋体" panose="02010600030101010101" pitchFamily="2" charset="-122"/>
            </a:endParaRPr>
          </a:p>
          <a:p>
            <a:r>
              <a:rPr lang="en-US" altLang="zh-CN" sz="2800" b="1" dirty="0" smtClean="0">
                <a:solidFill>
                  <a:srgbClr val="CC0000"/>
                </a:solidFill>
                <a:latin typeface="宋体" panose="02010600030101010101" pitchFamily="2" charset="-122"/>
              </a:rPr>
              <a:t>      </a:t>
            </a:r>
          </a:p>
          <a:p>
            <a:r>
              <a:rPr lang="en-US" altLang="zh-CN" sz="2800" b="1" dirty="0" smtClean="0">
                <a:solidFill>
                  <a:srgbClr val="CC0000"/>
                </a:solidFill>
                <a:latin typeface="宋体" panose="02010600030101010101" pitchFamily="2" charset="-122"/>
              </a:rPr>
              <a:t>      </a:t>
            </a:r>
          </a:p>
          <a:p>
            <a:endParaRPr lang="en-US" altLang="zh-CN" sz="2800" b="1" dirty="0" smtClean="0">
              <a:solidFill>
                <a:srgbClr val="CC0000"/>
              </a:solidFill>
              <a:latin typeface="宋体" panose="02010600030101010101" pitchFamily="2" charset="-122"/>
            </a:endParaRPr>
          </a:p>
          <a:p>
            <a:endParaRPr lang="zh-CN" altLang="en-US" sz="2800" b="1" dirty="0">
              <a:solidFill>
                <a:srgbClr val="CC0000"/>
              </a:solidFill>
              <a:latin typeface="宋体" panose="02010600030101010101" pitchFamily="2" charset="-122"/>
            </a:endParaRPr>
          </a:p>
        </p:txBody>
      </p:sp>
      <p:pic>
        <p:nvPicPr>
          <p:cNvPr id="5" name="Picture 3"/>
          <p:cNvPicPr>
            <a:picLocks noChangeAspect="1" noChangeArrowheads="1"/>
          </p:cNvPicPr>
          <p:nvPr/>
        </p:nvPicPr>
        <p:blipFill>
          <a:blip r:embed="rId2"/>
          <a:srcRect/>
          <a:stretch>
            <a:fillRect/>
          </a:stretch>
        </p:blipFill>
        <p:spPr bwMode="auto">
          <a:xfrm>
            <a:off x="1749426" y="3925887"/>
            <a:ext cx="3009590" cy="2598738"/>
          </a:xfrm>
          <a:prstGeom prst="rect">
            <a:avLst/>
          </a:prstGeom>
          <a:noFill/>
          <a:ln w="9525">
            <a:noFill/>
            <a:miter lim="800000"/>
            <a:headEnd/>
            <a:tailEnd/>
          </a:ln>
          <a:effectLst/>
        </p:spPr>
      </p:pic>
      <p:pic>
        <p:nvPicPr>
          <p:cNvPr id="6" name="Picture 4"/>
          <p:cNvPicPr>
            <a:picLocks noChangeAspect="1" noChangeArrowheads="1"/>
          </p:cNvPicPr>
          <p:nvPr/>
        </p:nvPicPr>
        <p:blipFill>
          <a:blip r:embed="rId3"/>
          <a:srcRect/>
          <a:stretch>
            <a:fillRect/>
          </a:stretch>
        </p:blipFill>
        <p:spPr bwMode="auto">
          <a:xfrm>
            <a:off x="5489576" y="3902075"/>
            <a:ext cx="3163788" cy="258445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3" presetClass="entr" presetSubtype="10" fill="hold" nodeType="withEffect">
                                  <p:stCondLst>
                                    <p:cond delay="0"/>
                                  </p:stCondLst>
                                  <p:childTnLst>
                                    <p:set>
                                      <p:cBhvr>
                                        <p:cTn id="8" dur="1" fill="hold">
                                          <p:stCondLst>
                                            <p:cond delay="0"/>
                                          </p:stCondLst>
                                        </p:cTn>
                                        <p:tgtEl>
                                          <p:spTgt spid="5"/>
                                        </p:tgtEl>
                                        <p:attrNameLst>
                                          <p:attrName>style.visibility</p:attrName>
                                        </p:attrNameLst>
                                      </p:cBhvr>
                                      <p:to>
                                        <p:strVal val="visible"/>
                                      </p:to>
                                    </p:set>
                                    <p:animEffect transition="in" filter="blinds(horizontal)">
                                      <p:cBhvr>
                                        <p:cTn id="9" dur="500"/>
                                        <p:tgtEl>
                                          <p:spTgt spid="5"/>
                                        </p:tgtEl>
                                      </p:cBhvr>
                                    </p:animEffect>
                                  </p:childTnLst>
                                </p:cTn>
                              </p:par>
                              <p:par>
                                <p:cTn id="10" presetID="3" presetClass="entr" presetSubtype="1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par>
                                <p:cTn id="13" presetID="3" presetClass="entr" presetSubtype="1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linds(horizontal)">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autoUpdateAnimBg="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30954" y="259455"/>
            <a:ext cx="1950421" cy="579120"/>
          </a:xfrm>
          <a:prstGeom prst="rect">
            <a:avLst/>
          </a:prstGeom>
          <a:noFill/>
        </p:spPr>
        <p:txBody>
          <a:bodyPr wrap="square" rtlCol="0">
            <a:spAutoFit/>
          </a:bodyPr>
          <a:lstStyle/>
          <a:p>
            <a:r>
              <a:rPr lang="zh-CN" altLang="zh-CN" sz="3200" dirty="0">
                <a:solidFill>
                  <a:srgbClr val="00B0F0"/>
                </a:solidFill>
              </a:rPr>
              <a:t>真题体验</a:t>
            </a:r>
            <a:r>
              <a:rPr lang="zh-CN" altLang="zh-CN" sz="3200" dirty="0"/>
              <a:t>  </a:t>
            </a:r>
            <a:endParaRPr lang="zh-CN" altLang="en-US" sz="3200" dirty="0"/>
          </a:p>
        </p:txBody>
      </p:sp>
      <p:sp>
        <p:nvSpPr>
          <p:cNvPr id="13314" name="Rectangle 2"/>
          <p:cNvSpPr>
            <a:spLocks noChangeArrowheads="1"/>
          </p:cNvSpPr>
          <p:nvPr/>
        </p:nvSpPr>
        <p:spPr bwMode="auto">
          <a:xfrm>
            <a:off x="-457200" y="34290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pic>
        <p:nvPicPr>
          <p:cNvPr id="13313" name="图片 1" descr="8f11c4e1"/>
          <p:cNvPicPr>
            <a:picLocks noChangeAspect="1" noChangeArrowheads="1"/>
          </p:cNvPicPr>
          <p:nvPr/>
        </p:nvPicPr>
        <p:blipFill>
          <a:blip r:embed="rId2"/>
          <a:srcRect/>
          <a:stretch>
            <a:fillRect/>
          </a:stretch>
        </p:blipFill>
        <p:spPr bwMode="auto">
          <a:xfrm>
            <a:off x="9387840" y="1475105"/>
            <a:ext cx="2224928" cy="1447800"/>
          </a:xfrm>
          <a:prstGeom prst="rect">
            <a:avLst/>
          </a:prstGeom>
          <a:noFill/>
        </p:spPr>
      </p:pic>
      <p:sp>
        <p:nvSpPr>
          <p:cNvPr id="13315" name="Rectangle 3"/>
          <p:cNvSpPr>
            <a:spLocks noChangeArrowheads="1"/>
          </p:cNvSpPr>
          <p:nvPr/>
        </p:nvSpPr>
        <p:spPr bwMode="auto">
          <a:xfrm>
            <a:off x="1515110" y="800100"/>
            <a:ext cx="7872730" cy="212280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10000"/>
              </a:lnSpc>
              <a:spcBef>
                <a:spcPct val="0"/>
              </a:spcBef>
              <a:spcAft>
                <a:spcPct val="0"/>
              </a:spcAft>
              <a:buClrTx/>
              <a:buSzTx/>
              <a:buFontTx/>
              <a:buNone/>
              <a:tabLst>
                <a:tab pos="457200" algn="l"/>
              </a:tabLst>
            </a:pPr>
            <a:r>
              <a:rPr lang="en-US" altLang="zh-CN" sz="2000" dirty="0" smtClean="0">
                <a:latin typeface="宋体" panose="02010600030101010101" pitchFamily="2" charset="-122"/>
                <a:ea typeface="宋体" panose="02010600030101010101" pitchFamily="2" charset="-122"/>
                <a:cs typeface="宋体" panose="02010600030101010101" pitchFamily="2" charset="-122"/>
              </a:rPr>
              <a:t>    </a:t>
            </a:r>
            <a:r>
              <a:rPr lang="en-US" sz="2000" dirty="0" smtClean="0">
                <a:latin typeface="宋体" panose="02010600030101010101" pitchFamily="2" charset="-122"/>
                <a:ea typeface="宋体" panose="02010600030101010101" pitchFamily="2" charset="-122"/>
                <a:cs typeface="宋体" panose="02010600030101010101" pitchFamily="2" charset="-122"/>
              </a:rPr>
              <a:t>1.</a:t>
            </a:r>
            <a:r>
              <a:rPr kumimoji="0" lang="zh-CN" altLang="en-US" sz="2000" b="0"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宋体" panose="02010600030101010101" pitchFamily="2" charset="-122"/>
              </a:rPr>
              <a:t>（自贡中考）</a:t>
            </a:r>
            <a:r>
              <a:rPr kumimoji="0" lang="zh-CN" altLang="en-US" sz="20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某家庭电路的部分电路如图所示，其中甲、乙两处分别装用电器和开关．对此电路，下列说法正确的是     （　　）</a:t>
            </a:r>
          </a:p>
          <a:p>
            <a:pPr marL="0" marR="0" lvl="0" indent="0" algn="l" defTabSz="914400" rtl="0" eaLnBrk="0" fontAlgn="base" latinLnBrk="0" hangingPunct="0">
              <a:lnSpc>
                <a:spcPct val="110000"/>
              </a:lnSpc>
              <a:spcBef>
                <a:spcPct val="0"/>
              </a:spcBef>
              <a:spcAft>
                <a:spcPct val="0"/>
              </a:spcAft>
              <a:buClrTx/>
              <a:buSzTx/>
              <a:buFontTx/>
              <a:buNone/>
              <a:tabLst>
                <a:tab pos="457200" algn="l"/>
              </a:tabLst>
            </a:pPr>
            <a:r>
              <a:rPr kumimoji="0" lang="en-US" altLang="zh-CN" sz="20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    A</a:t>
            </a:r>
            <a:r>
              <a:rPr kumimoji="0" lang="zh-CN" altLang="en-US" sz="20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．火线上的保险丝应该改装到零线上</a:t>
            </a:r>
          </a:p>
          <a:p>
            <a:pPr marL="0" marR="0" lvl="0" indent="0" algn="l" defTabSz="914400" rtl="0" eaLnBrk="0" fontAlgn="base" latinLnBrk="0" hangingPunct="0">
              <a:lnSpc>
                <a:spcPct val="110000"/>
              </a:lnSpc>
              <a:spcBef>
                <a:spcPct val="0"/>
              </a:spcBef>
              <a:spcAft>
                <a:spcPct val="0"/>
              </a:spcAft>
              <a:buClrTx/>
              <a:buSzTx/>
              <a:buFontTx/>
              <a:buNone/>
              <a:tabLst>
                <a:tab pos="457200" algn="l"/>
              </a:tabLst>
            </a:pPr>
            <a:r>
              <a:rPr kumimoji="0" lang="en-US" altLang="zh-CN" sz="20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    B</a:t>
            </a:r>
            <a:r>
              <a:rPr kumimoji="0" lang="zh-CN" altLang="en-US" sz="20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．甲处应装用电器，乙处应装开关</a:t>
            </a:r>
          </a:p>
          <a:p>
            <a:pPr marL="0" marR="0" lvl="0" indent="0" algn="l" defTabSz="914400" rtl="0" eaLnBrk="0" fontAlgn="base" latinLnBrk="0" hangingPunct="0">
              <a:lnSpc>
                <a:spcPct val="110000"/>
              </a:lnSpc>
              <a:spcBef>
                <a:spcPct val="0"/>
              </a:spcBef>
              <a:spcAft>
                <a:spcPct val="0"/>
              </a:spcAft>
              <a:buClrTx/>
              <a:buSzTx/>
              <a:buFontTx/>
              <a:buNone/>
              <a:tabLst>
                <a:tab pos="457200" algn="l"/>
              </a:tabLst>
            </a:pPr>
            <a:r>
              <a:rPr kumimoji="0" lang="en-US" altLang="zh-CN" sz="20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    C</a:t>
            </a:r>
            <a:r>
              <a:rPr kumimoji="0" lang="zh-CN" altLang="en-US" sz="20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．当用电器功率增大时，通过保险丝的电流就增大</a:t>
            </a:r>
          </a:p>
          <a:p>
            <a:pPr marL="0" marR="0" lvl="0" indent="0" algn="l" defTabSz="914400" rtl="0" eaLnBrk="0" fontAlgn="base" latinLnBrk="0" hangingPunct="0">
              <a:lnSpc>
                <a:spcPct val="110000"/>
              </a:lnSpc>
              <a:spcBef>
                <a:spcPct val="0"/>
              </a:spcBef>
              <a:spcAft>
                <a:spcPct val="0"/>
              </a:spcAft>
              <a:buClrTx/>
              <a:buSzTx/>
              <a:buFontTx/>
              <a:buNone/>
              <a:tabLst>
                <a:tab pos="457200" algn="l"/>
              </a:tabLst>
            </a:pPr>
            <a:r>
              <a:rPr kumimoji="0" lang="en-US" altLang="zh-CN" sz="20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    D</a:t>
            </a:r>
            <a:r>
              <a:rPr kumimoji="0" lang="zh-CN" altLang="en-US" sz="2000" b="0"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．当保险丝熔断后，可以用铜丝代替</a:t>
            </a:r>
          </a:p>
        </p:txBody>
      </p:sp>
      <p:sp>
        <p:nvSpPr>
          <p:cNvPr id="6" name="矩形 5"/>
          <p:cNvSpPr/>
          <p:nvPr/>
        </p:nvSpPr>
        <p:spPr>
          <a:xfrm>
            <a:off x="1515110" y="3320544"/>
            <a:ext cx="7105650" cy="2799715"/>
          </a:xfrm>
          <a:prstGeom prst="rect">
            <a:avLst/>
          </a:prstGeom>
        </p:spPr>
        <p:txBody>
          <a:bodyPr wrap="square">
            <a:spAutoFit/>
          </a:bodyPr>
          <a:lstStyle/>
          <a:p>
            <a:pPr lvl="0">
              <a:lnSpc>
                <a:spcPct val="110000"/>
              </a:lnSpc>
            </a:pPr>
            <a:r>
              <a:rPr lang="en-US" altLang="zh-CN" sz="2000"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   【</a:t>
            </a:r>
            <a:r>
              <a:rPr lang="zh-CN" altLang="en-US" sz="2000"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解析</a:t>
            </a:r>
            <a:r>
              <a:rPr lang="en-US" altLang="zh-CN" sz="2000"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en-US" sz="2000" dirty="0" smtClean="0">
                <a:latin typeface="宋体" panose="02010600030101010101" pitchFamily="2" charset="-122"/>
                <a:ea typeface="宋体" panose="02010600030101010101" pitchFamily="2" charset="-122"/>
              </a:rPr>
              <a:t>为了安全，保险丝应接在火线上，而不是零线上，故</a:t>
            </a:r>
            <a:r>
              <a:rPr lang="en-US" sz="2000" dirty="0" smtClean="0">
                <a:latin typeface="宋体" panose="02010600030101010101" pitchFamily="2" charset="-122"/>
                <a:ea typeface="宋体" panose="02010600030101010101" pitchFamily="2" charset="-122"/>
              </a:rPr>
              <a:t>A</a:t>
            </a:r>
            <a:r>
              <a:rPr lang="zh-CN" altLang="en-US" sz="2000" dirty="0" smtClean="0">
                <a:latin typeface="宋体" panose="02010600030101010101" pitchFamily="2" charset="-122"/>
                <a:ea typeface="宋体" panose="02010600030101010101" pitchFamily="2" charset="-122"/>
              </a:rPr>
              <a:t>错误；按照安全用电的要求，甲处安装开关，乙处安装电灯，故</a:t>
            </a:r>
            <a:r>
              <a:rPr lang="en-US" sz="2000" dirty="0" smtClean="0">
                <a:latin typeface="宋体" panose="02010600030101010101" pitchFamily="2" charset="-122"/>
                <a:ea typeface="宋体" panose="02010600030101010101" pitchFamily="2" charset="-122"/>
              </a:rPr>
              <a:t>B</a:t>
            </a:r>
            <a:r>
              <a:rPr lang="zh-CN" altLang="en-US" sz="2000" dirty="0" smtClean="0">
                <a:latin typeface="宋体" panose="02010600030101010101" pitchFamily="2" charset="-122"/>
                <a:ea typeface="宋体" panose="02010600030101010101" pitchFamily="2" charset="-122"/>
              </a:rPr>
              <a:t>错误；家庭电路中用电器是并联的，同时使用的越多，电路中的总功率越大，而电路两端的电压是不变的，根据</a:t>
            </a:r>
            <a:r>
              <a:rPr lang="en-US" sz="2000" dirty="0" smtClean="0">
                <a:latin typeface="宋体" panose="02010600030101010101" pitchFamily="2" charset="-122"/>
                <a:ea typeface="宋体" panose="02010600030101010101" pitchFamily="2" charset="-122"/>
              </a:rPr>
              <a:t>P=UI</a:t>
            </a:r>
            <a:r>
              <a:rPr lang="zh-CN" altLang="en-US" sz="2000" dirty="0" smtClean="0">
                <a:latin typeface="宋体" panose="02010600030101010101" pitchFamily="2" charset="-122"/>
                <a:ea typeface="宋体" panose="02010600030101010101" pitchFamily="2" charset="-122"/>
              </a:rPr>
              <a:t>，电路中的电流越大，故</a:t>
            </a:r>
            <a:r>
              <a:rPr lang="en-US" sz="2000" dirty="0" smtClean="0">
                <a:latin typeface="宋体" panose="02010600030101010101" pitchFamily="2" charset="-122"/>
                <a:ea typeface="宋体" panose="02010600030101010101" pitchFamily="2" charset="-122"/>
              </a:rPr>
              <a:t>C</a:t>
            </a:r>
            <a:r>
              <a:rPr lang="zh-CN" altLang="en-US" sz="2000" dirty="0" smtClean="0">
                <a:latin typeface="宋体" panose="02010600030101010101" pitchFamily="2" charset="-122"/>
                <a:ea typeface="宋体" panose="02010600030101010101" pitchFamily="2" charset="-122"/>
              </a:rPr>
              <a:t>正确；电路中电流增大时，超过保险丝的熔断电流值，保险丝就会熔断，因此当保险丝熔断后，不可以用铜丝代替，故</a:t>
            </a:r>
            <a:r>
              <a:rPr lang="en-US" sz="2000" dirty="0" smtClean="0">
                <a:latin typeface="宋体" panose="02010600030101010101" pitchFamily="2" charset="-122"/>
                <a:ea typeface="宋体" panose="02010600030101010101" pitchFamily="2" charset="-122"/>
              </a:rPr>
              <a:t>D</a:t>
            </a:r>
            <a:r>
              <a:rPr lang="zh-CN" altLang="en-US" sz="2000" dirty="0" smtClean="0">
                <a:latin typeface="宋体" panose="02010600030101010101" pitchFamily="2" charset="-122"/>
                <a:ea typeface="宋体" panose="02010600030101010101" pitchFamily="2" charset="-122"/>
              </a:rPr>
              <a:t>错误．</a:t>
            </a:r>
          </a:p>
          <a:p>
            <a:pPr lvl="0">
              <a:lnSpc>
                <a:spcPct val="110000"/>
              </a:lnSpc>
            </a:pPr>
            <a:r>
              <a:rPr lang="en-US" altLang="zh-CN" sz="2000"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sym typeface="+mn-ea"/>
              </a:rPr>
              <a:t>   【</a:t>
            </a:r>
            <a:r>
              <a:rPr lang="zh-CN" altLang="en-US" sz="2000"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sym typeface="+mn-ea"/>
              </a:rPr>
              <a:t>答案</a:t>
            </a:r>
            <a:r>
              <a:rPr lang="en-US" altLang="zh-CN" sz="2000"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sym typeface="+mn-ea"/>
              </a:rPr>
              <a:t>】</a:t>
            </a:r>
            <a:r>
              <a:rPr lang="en-US" altLang="zh-CN" sz="2000" dirty="0" smtClean="0">
                <a:solidFill>
                  <a:schemeClr val="tx1"/>
                </a:solidFill>
                <a:latin typeface="宋体" panose="02010600030101010101" pitchFamily="2" charset="-122"/>
                <a:ea typeface="宋体" panose="02010600030101010101" pitchFamily="2" charset="-122"/>
                <a:cs typeface="Times New Roman" panose="02020603050405020304" pitchFamily="18" charset="0"/>
                <a:sym typeface="+mn-ea"/>
              </a:rPr>
              <a:t>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30954" y="259455"/>
            <a:ext cx="1950421" cy="579120"/>
          </a:xfrm>
          <a:prstGeom prst="rect">
            <a:avLst/>
          </a:prstGeom>
          <a:noFill/>
        </p:spPr>
        <p:txBody>
          <a:bodyPr wrap="square" rtlCol="0">
            <a:spAutoFit/>
          </a:bodyPr>
          <a:lstStyle/>
          <a:p>
            <a:r>
              <a:rPr lang="zh-CN" altLang="zh-CN" sz="3200" dirty="0">
                <a:solidFill>
                  <a:srgbClr val="00B0F0"/>
                </a:solidFill>
              </a:rPr>
              <a:t>真题体验</a:t>
            </a:r>
            <a:r>
              <a:rPr lang="zh-CN" altLang="zh-CN" sz="3200" dirty="0"/>
              <a:t>  </a:t>
            </a:r>
            <a:endParaRPr lang="zh-CN" altLang="en-US" sz="3200" dirty="0"/>
          </a:p>
        </p:txBody>
      </p:sp>
      <p:sp>
        <p:nvSpPr>
          <p:cNvPr id="13314" name="Rectangle 2"/>
          <p:cNvSpPr>
            <a:spLocks noChangeArrowheads="1"/>
          </p:cNvSpPr>
          <p:nvPr/>
        </p:nvSpPr>
        <p:spPr bwMode="auto">
          <a:xfrm>
            <a:off x="-457200" y="342900"/>
            <a:ext cx="12192000" cy="45720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3" name="文本框 2"/>
          <p:cNvSpPr txBox="1"/>
          <p:nvPr/>
        </p:nvSpPr>
        <p:spPr>
          <a:xfrm>
            <a:off x="1430655" y="838835"/>
            <a:ext cx="7300595" cy="3169285"/>
          </a:xfrm>
          <a:prstGeom prst="rect">
            <a:avLst/>
          </a:prstGeom>
          <a:noFill/>
        </p:spPr>
        <p:txBody>
          <a:bodyPr wrap="square" rtlCol="0">
            <a:spAutoFit/>
          </a:bodyPr>
          <a:lstStyle/>
          <a:p>
            <a:pPr algn="l"/>
            <a:r>
              <a:rPr lang="en-US" altLang="zh-CN" sz="2000">
                <a:latin typeface="宋体" panose="02010600030101010101" pitchFamily="2" charset="-122"/>
                <a:ea typeface="宋体" panose="02010600030101010101" pitchFamily="2" charset="-122"/>
              </a:rPr>
              <a:t>    2.</a:t>
            </a:r>
            <a:r>
              <a:rPr lang="zh-CN" altLang="en-US" sz="2000">
                <a:solidFill>
                  <a:srgbClr val="FF0000"/>
                </a:solidFill>
                <a:latin typeface="宋体" panose="02010600030101010101" pitchFamily="2" charset="-122"/>
                <a:ea typeface="宋体" panose="02010600030101010101" pitchFamily="2" charset="-122"/>
              </a:rPr>
              <a:t>（2017年烟台）</a:t>
            </a:r>
            <a:r>
              <a:rPr lang="zh-CN" altLang="en-US" sz="2000">
                <a:latin typeface="宋体" panose="02010600030101010101" pitchFamily="2" charset="-122"/>
                <a:ea typeface="宋体" panose="02010600030101010101" pitchFamily="2" charset="-122"/>
              </a:rPr>
              <a:t>如图是小明家的部分电路，他将电饭煲的插头插入三孔插座后，正在烧水的电热水壶突然停止工作，但电灯仍正常发光，拔出电饭煲的插头，电热水壶仍不能工作，用试电笔分别测试插座的左、右孔，氖管均发光．若电路中只有一处故障，则                                         （　　）</a:t>
            </a:r>
          </a:p>
          <a:p>
            <a:pPr algn="l"/>
            <a:endParaRPr lang="zh-CN" altLang="en-US" sz="2000">
              <a:latin typeface="宋体" panose="02010600030101010101" pitchFamily="2" charset="-122"/>
              <a:ea typeface="宋体" panose="02010600030101010101" pitchFamily="2" charset="-122"/>
            </a:endParaRPr>
          </a:p>
          <a:p>
            <a:pPr algn="l"/>
            <a:r>
              <a:rPr lang="zh-CN" altLang="en-US" sz="2000">
                <a:latin typeface="宋体" panose="02010600030101010101" pitchFamily="2" charset="-122"/>
                <a:ea typeface="宋体" panose="02010600030101010101" pitchFamily="2" charset="-122"/>
              </a:rPr>
              <a:t>    A．电热水壶所在电路的b、c间断路 </a:t>
            </a:r>
          </a:p>
          <a:p>
            <a:pPr algn="l"/>
            <a:r>
              <a:rPr lang="zh-CN" altLang="en-US" sz="2000">
                <a:latin typeface="宋体" panose="02010600030101010101" pitchFamily="2" charset="-122"/>
                <a:ea typeface="宋体" panose="02010600030101010101" pitchFamily="2" charset="-122"/>
              </a:rPr>
              <a:t>    B．插座的接地线断路 </a:t>
            </a:r>
          </a:p>
          <a:p>
            <a:pPr algn="l"/>
            <a:r>
              <a:rPr lang="zh-CN" altLang="en-US" sz="2000">
                <a:latin typeface="宋体" panose="02010600030101010101" pitchFamily="2" charset="-122"/>
                <a:ea typeface="宋体" panose="02010600030101010101" pitchFamily="2" charset="-122"/>
              </a:rPr>
              <a:t>    C．电路的c、d间导线断路 </a:t>
            </a:r>
          </a:p>
          <a:p>
            <a:pPr algn="l"/>
            <a:r>
              <a:rPr lang="zh-CN" altLang="en-US" sz="2000">
                <a:latin typeface="宋体" panose="02010600030101010101" pitchFamily="2" charset="-122"/>
                <a:ea typeface="宋体" panose="02010600030101010101" pitchFamily="2" charset="-122"/>
              </a:rPr>
              <a:t>    D．电路的a、b间导线断路 </a:t>
            </a:r>
          </a:p>
        </p:txBody>
      </p:sp>
      <p:pic>
        <p:nvPicPr>
          <p:cNvPr id="4" name="图片 3" descr="61fda3b3[1]"/>
          <p:cNvPicPr>
            <a:picLocks noChangeAspect="1"/>
          </p:cNvPicPr>
          <p:nvPr/>
        </p:nvPicPr>
        <p:blipFill>
          <a:blip r:embed="rId2"/>
          <a:stretch>
            <a:fillRect/>
          </a:stretch>
        </p:blipFill>
        <p:spPr>
          <a:xfrm>
            <a:off x="9038590" y="967740"/>
            <a:ext cx="2696210" cy="1981200"/>
          </a:xfrm>
          <a:prstGeom prst="rect">
            <a:avLst/>
          </a:prstGeom>
        </p:spPr>
      </p:pic>
      <p:sp>
        <p:nvSpPr>
          <p:cNvPr id="5" name="文本框 4"/>
          <p:cNvSpPr txBox="1"/>
          <p:nvPr/>
        </p:nvSpPr>
        <p:spPr>
          <a:xfrm>
            <a:off x="1430655" y="4462145"/>
            <a:ext cx="7947660" cy="1322070"/>
          </a:xfrm>
          <a:prstGeom prst="rect">
            <a:avLst/>
          </a:prstGeom>
          <a:noFill/>
        </p:spPr>
        <p:txBody>
          <a:bodyPr wrap="square" rtlCol="0">
            <a:spAutoFit/>
          </a:bodyPr>
          <a:lstStyle/>
          <a:p>
            <a:pPr algn="l"/>
            <a:r>
              <a:rPr lang="en-US" altLang="zh-CN" sz="2000">
                <a:solidFill>
                  <a:srgbClr val="FF0000"/>
                </a:solidFill>
                <a:latin typeface="宋体" panose="02010600030101010101" pitchFamily="2" charset="-122"/>
                <a:ea typeface="宋体" panose="02010600030101010101" pitchFamily="2" charset="-122"/>
              </a:rPr>
              <a:t>   </a:t>
            </a:r>
            <a:r>
              <a:rPr lang="zh-CN" altLang="en-US" sz="2000">
                <a:solidFill>
                  <a:srgbClr val="FF0000"/>
                </a:solidFill>
                <a:latin typeface="宋体" panose="02010600030101010101" pitchFamily="2" charset="-122"/>
                <a:ea typeface="宋体" panose="02010600030101010101" pitchFamily="2" charset="-122"/>
              </a:rPr>
              <a:t>【解析】</a:t>
            </a:r>
            <a:r>
              <a:rPr lang="zh-CN" altLang="en-US" sz="2000">
                <a:latin typeface="宋体" panose="02010600030101010101" pitchFamily="2" charset="-122"/>
                <a:ea typeface="宋体" panose="02010600030101010101" pitchFamily="2" charset="-122"/>
              </a:rPr>
              <a:t>电灯仍正常工作，说明不是保险丝烧坏了，没有发生短路，而把测电笔分别插入插座的左、右插孔，氖管均能发光，说明火线有电，而零线开路了，且是在c、d之间开路，故C正确．</a:t>
            </a:r>
          </a:p>
          <a:p>
            <a:pPr algn="l"/>
            <a:r>
              <a:rPr lang="zh-CN" altLang="en-US" sz="2000">
                <a:solidFill>
                  <a:srgbClr val="FF0000"/>
                </a:solidFill>
                <a:latin typeface="宋体" panose="02010600030101010101" pitchFamily="2" charset="-122"/>
                <a:ea typeface="宋体" panose="02010600030101010101" pitchFamily="2" charset="-122"/>
                <a:sym typeface="+mn-ea"/>
              </a:rPr>
              <a:t>   【答案】</a:t>
            </a:r>
            <a:r>
              <a:rPr lang="en-US" altLang="zh-CN" sz="2000">
                <a:latin typeface="宋体" panose="02010600030101010101" pitchFamily="2" charset="-122"/>
                <a:ea typeface="宋体" panose="02010600030101010101" pitchFamily="2" charset="-122"/>
                <a:sym typeface="+mn-ea"/>
              </a:rPr>
              <a:t>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4"/>
          <p:cNvSpPr>
            <a:spLocks noChangeArrowheads="1"/>
          </p:cNvSpPr>
          <p:nvPr/>
        </p:nvSpPr>
        <p:spPr bwMode="auto">
          <a:xfrm>
            <a:off x="1835150" y="333375"/>
            <a:ext cx="5057795" cy="584775"/>
          </a:xfrm>
          <a:prstGeom prst="rect">
            <a:avLst/>
          </a:prstGeom>
          <a:noFill/>
          <a:ln w="9525">
            <a:noFill/>
            <a:miter lim="800000"/>
          </a:ln>
          <a:effectLst>
            <a:outerShdw dist="23000" dir="5400000" algn="ctr" rotWithShape="0">
              <a:srgbClr val="000000">
                <a:alpha val="25000"/>
              </a:srgbClr>
            </a:outerShdw>
          </a:effectLst>
        </p:spPr>
        <p:txBody>
          <a:bodyPr wrap="none">
            <a:spAutoFit/>
          </a:bodyPr>
          <a:lstStyle/>
          <a:p>
            <a:pPr eaLnBrk="0" hangingPunct="0"/>
            <a:r>
              <a:rPr lang="en-US" altLang="zh-CN" sz="3200" b="1" dirty="0" smtClean="0">
                <a:solidFill>
                  <a:srgbClr val="0066FF"/>
                </a:solidFill>
              </a:rPr>
              <a:t>3.</a:t>
            </a:r>
            <a:r>
              <a:rPr lang="zh-CN" altLang="en-US" sz="3200" b="1" dirty="0" smtClean="0">
                <a:solidFill>
                  <a:srgbClr val="0066FF"/>
                </a:solidFill>
              </a:rPr>
              <a:t>电</a:t>
            </a:r>
            <a:r>
              <a:rPr lang="zh-CN" altLang="en-US" sz="3200" b="1" dirty="0">
                <a:solidFill>
                  <a:srgbClr val="0066FF"/>
                </a:solidFill>
              </a:rPr>
              <a:t>能的</a:t>
            </a:r>
            <a:r>
              <a:rPr lang="zh-CN" altLang="en-US" sz="3200" b="1" dirty="0" smtClean="0">
                <a:solidFill>
                  <a:srgbClr val="0066FF"/>
                </a:solidFill>
              </a:rPr>
              <a:t>计量工具：电能表</a:t>
            </a:r>
            <a:endParaRPr lang="zh-CN" altLang="en-US" sz="3200" b="1" dirty="0">
              <a:solidFill>
                <a:srgbClr val="0066FF"/>
              </a:solidFill>
            </a:endParaRPr>
          </a:p>
        </p:txBody>
      </p:sp>
      <p:sp>
        <p:nvSpPr>
          <p:cNvPr id="3" name="Rectangle 2"/>
          <p:cNvSpPr>
            <a:spLocks noChangeArrowheads="1"/>
          </p:cNvSpPr>
          <p:nvPr/>
        </p:nvSpPr>
        <p:spPr bwMode="auto">
          <a:xfrm>
            <a:off x="1234233" y="951171"/>
            <a:ext cx="8208963" cy="1117600"/>
          </a:xfrm>
          <a:prstGeom prst="rect">
            <a:avLst/>
          </a:prstGeom>
          <a:noFill/>
          <a:ln w="9525">
            <a:noFill/>
            <a:miter lim="800000"/>
          </a:ln>
          <a:effectLst/>
        </p:spPr>
        <p:txBody>
          <a:bodyPr>
            <a:spAutoFit/>
          </a:bodyPr>
          <a:lstStyle/>
          <a:p>
            <a:pPr eaLnBrk="0" hangingPunct="0">
              <a:lnSpc>
                <a:spcPct val="120000"/>
              </a:lnSpc>
            </a:pPr>
            <a:r>
              <a:rPr lang="zh-CN" altLang="en-US" sz="2800" b="1" dirty="0">
                <a:solidFill>
                  <a:srgbClr val="CC0000"/>
                </a:solidFill>
                <a:latin typeface="宋体" panose="02010600030101010101" pitchFamily="2" charset="-122"/>
              </a:rPr>
              <a:t>　　</a:t>
            </a:r>
            <a:r>
              <a:rPr lang="en-US" altLang="zh-CN" sz="2800" b="1" dirty="0" smtClean="0">
                <a:solidFill>
                  <a:srgbClr val="CC0000"/>
                </a:solidFill>
                <a:latin typeface="宋体" panose="02010600030101010101" pitchFamily="2" charset="-122"/>
              </a:rPr>
              <a:t>(1)</a:t>
            </a:r>
            <a:r>
              <a:rPr lang="zh-CN" altLang="en-US" sz="2800" b="1" dirty="0" smtClean="0">
                <a:solidFill>
                  <a:srgbClr val="CC0000"/>
                </a:solidFill>
                <a:latin typeface="宋体" panose="02010600030101010101" pitchFamily="2" charset="-122"/>
              </a:rPr>
              <a:t>电</a:t>
            </a:r>
            <a:r>
              <a:rPr lang="zh-CN" altLang="en-US" sz="2800" b="1" dirty="0">
                <a:solidFill>
                  <a:srgbClr val="CC0000"/>
                </a:solidFill>
                <a:latin typeface="宋体" panose="02010600030101010101" pitchFamily="2" charset="-122"/>
              </a:rPr>
              <a:t>能表</a:t>
            </a:r>
            <a:r>
              <a:rPr lang="zh-CN" altLang="en-US" sz="2800" b="1" dirty="0">
                <a:latin typeface="宋体" panose="02010600030101010101" pitchFamily="2" charset="-122"/>
              </a:rPr>
              <a:t>（电度表）是测量用电器在一段时间内消耗多少电能的仪</a:t>
            </a:r>
            <a:r>
              <a:rPr lang="zh-CN" altLang="en-US" sz="2800" b="1" dirty="0" smtClean="0">
                <a:latin typeface="宋体" panose="02010600030101010101" pitchFamily="2" charset="-122"/>
              </a:rPr>
              <a:t>表</a:t>
            </a:r>
            <a:r>
              <a:rPr lang="en-US" altLang="zh-CN" sz="2800" b="1" dirty="0" smtClean="0">
                <a:latin typeface="宋体" panose="02010600030101010101" pitchFamily="2" charset="-122"/>
              </a:rPr>
              <a:t>.</a:t>
            </a:r>
            <a:endParaRPr lang="en-US" sz="2800" b="1" dirty="0">
              <a:latin typeface="宋体" panose="02010600030101010101" pitchFamily="2" charset="-122"/>
            </a:endParaRPr>
          </a:p>
        </p:txBody>
      </p:sp>
      <p:sp>
        <p:nvSpPr>
          <p:cNvPr id="4" name="Text Box 5"/>
          <p:cNvSpPr txBox="1">
            <a:spLocks noChangeArrowheads="1"/>
          </p:cNvSpPr>
          <p:nvPr/>
        </p:nvSpPr>
        <p:spPr bwMode="auto">
          <a:xfrm>
            <a:off x="1731217" y="2095565"/>
            <a:ext cx="7021513" cy="1569660"/>
          </a:xfrm>
          <a:prstGeom prst="rect">
            <a:avLst/>
          </a:prstGeom>
          <a:gradFill rotWithShape="0">
            <a:gsLst>
              <a:gs pos="0">
                <a:srgbClr val="FFFFFF"/>
              </a:gs>
              <a:gs pos="100000">
                <a:srgbClr val="FFCCCC"/>
              </a:gs>
            </a:gsLst>
            <a:lin ang="5400000" scaled="1"/>
          </a:gradFill>
          <a:ln w="9525">
            <a:noFill/>
            <a:miter lim="800000"/>
          </a:ln>
          <a:effectLst/>
        </p:spPr>
        <p:txBody>
          <a:bodyPr>
            <a:spAutoFit/>
          </a:bodyPr>
          <a:lstStyle/>
          <a:p>
            <a:r>
              <a:rPr lang="en-US" altLang="zh-CN" sz="3200" b="1" dirty="0" smtClean="0">
                <a:latin typeface="Tahoma" panose="020B0604030504040204" pitchFamily="34" charset="0"/>
              </a:rPr>
              <a:t>(2)</a:t>
            </a:r>
            <a:r>
              <a:rPr lang="zh-CN" altLang="en-US" sz="3200" b="1" dirty="0" smtClean="0">
                <a:latin typeface="Tahoma" panose="020B0604030504040204" pitchFamily="34" charset="0"/>
              </a:rPr>
              <a:t>电</a:t>
            </a:r>
            <a:r>
              <a:rPr lang="zh-CN" altLang="en-US" sz="3200" b="1" dirty="0">
                <a:latin typeface="Tahoma" panose="020B0604030504040204" pitchFamily="34" charset="0"/>
              </a:rPr>
              <a:t>能表的读数：电能表计数器上两次</a:t>
            </a:r>
            <a:r>
              <a:rPr lang="zh-CN" altLang="en-US" sz="3200" b="1" dirty="0">
                <a:solidFill>
                  <a:srgbClr val="FF0000"/>
                </a:solidFill>
                <a:latin typeface="Tahoma" panose="020B0604030504040204" pitchFamily="34" charset="0"/>
              </a:rPr>
              <a:t>读数之差</a:t>
            </a:r>
            <a:r>
              <a:rPr lang="zh-CN" altLang="en-US" sz="3200" b="1" dirty="0">
                <a:latin typeface="Tahoma" panose="020B0604030504040204" pitchFamily="34" charset="0"/>
              </a:rPr>
              <a:t>，就是这段时间内用电的度</a:t>
            </a:r>
            <a:r>
              <a:rPr lang="zh-CN" altLang="en-US" sz="3200" b="1" dirty="0" smtClean="0">
                <a:latin typeface="Tahoma" panose="020B0604030504040204" pitchFamily="34" charset="0"/>
              </a:rPr>
              <a:t>数</a:t>
            </a:r>
            <a:r>
              <a:rPr lang="en-US" altLang="zh-CN" sz="3200" b="1" dirty="0" smtClean="0">
                <a:latin typeface="Tahoma" panose="020B0604030504040204" pitchFamily="34" charset="0"/>
              </a:rPr>
              <a:t>.</a:t>
            </a:r>
            <a:endParaRPr lang="zh-CN" altLang="en-US" sz="3200" b="1" dirty="0">
              <a:latin typeface="Tahoma" panose="020B0604030504040204" pitchFamily="34" charset="0"/>
            </a:endParaRPr>
          </a:p>
        </p:txBody>
      </p:sp>
      <p:pic>
        <p:nvPicPr>
          <p:cNvPr id="5" name="Picture 6"/>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1528795" y="3771899"/>
            <a:ext cx="2586005" cy="2789990"/>
          </a:xfrm>
          <a:prstGeom prst="rect">
            <a:avLst/>
          </a:prstGeom>
          <a:noFill/>
          <a:ln w="9525">
            <a:noFill/>
            <a:miter lim="800000"/>
            <a:headEnd/>
            <a:tailEnd/>
          </a:ln>
          <a:effectLst/>
        </p:spPr>
      </p:pic>
      <p:sp>
        <p:nvSpPr>
          <p:cNvPr id="6" name="Rectangle 10"/>
          <p:cNvSpPr>
            <a:spLocks noChangeArrowheads="1"/>
          </p:cNvSpPr>
          <p:nvPr/>
        </p:nvSpPr>
        <p:spPr bwMode="auto">
          <a:xfrm>
            <a:off x="4764412" y="3794773"/>
            <a:ext cx="3382962" cy="946150"/>
          </a:xfrm>
          <a:prstGeom prst="rect">
            <a:avLst/>
          </a:prstGeom>
          <a:noFill/>
          <a:ln w="9525">
            <a:noFill/>
            <a:miter lim="800000"/>
          </a:ln>
          <a:effectLst/>
        </p:spPr>
        <p:txBody>
          <a:bodyPr>
            <a:spAutoFit/>
          </a:bodyPr>
          <a:lstStyle/>
          <a:p>
            <a:r>
              <a:rPr lang="zh-CN" altLang="en-US" sz="2800" b="1" dirty="0">
                <a:solidFill>
                  <a:srgbClr val="FF0000"/>
                </a:solidFill>
              </a:rPr>
              <a:t>红圈里的数字是小数点后面的数</a:t>
            </a:r>
            <a:r>
              <a:rPr lang="zh-CN" altLang="en-US" sz="2800" b="1" dirty="0" smtClean="0">
                <a:solidFill>
                  <a:srgbClr val="FF0000"/>
                </a:solidFill>
              </a:rPr>
              <a:t>字</a:t>
            </a:r>
            <a:r>
              <a:rPr lang="en-US" altLang="zh-CN" sz="2800" b="1" dirty="0" smtClean="0">
                <a:solidFill>
                  <a:srgbClr val="FF0000"/>
                </a:solidFill>
              </a:rPr>
              <a:t>.</a:t>
            </a:r>
            <a:endParaRPr lang="en-US" sz="2800" b="1" dirty="0">
              <a:solidFill>
                <a:srgbClr val="FF0000"/>
              </a:solidFill>
            </a:endParaRPr>
          </a:p>
        </p:txBody>
      </p:sp>
      <p:sp>
        <p:nvSpPr>
          <p:cNvPr id="7" name="Text Box 6"/>
          <p:cNvSpPr txBox="1">
            <a:spLocks noChangeArrowheads="1"/>
          </p:cNvSpPr>
          <p:nvPr/>
        </p:nvSpPr>
        <p:spPr bwMode="auto">
          <a:xfrm>
            <a:off x="4698774" y="4805104"/>
            <a:ext cx="3671887" cy="762000"/>
          </a:xfrm>
          <a:prstGeom prst="rect">
            <a:avLst/>
          </a:prstGeom>
          <a:noFill/>
          <a:ln w="9525">
            <a:noFill/>
            <a:miter lim="800000"/>
          </a:ln>
          <a:effectLst/>
        </p:spPr>
        <p:txBody>
          <a:bodyPr>
            <a:spAutoFit/>
          </a:bodyPr>
          <a:lstStyle/>
          <a:p>
            <a:r>
              <a:rPr lang="zh-CN" altLang="en-US" sz="4400" dirty="0">
                <a:solidFill>
                  <a:srgbClr val="0000FF"/>
                </a:solidFill>
              </a:rPr>
              <a:t>单位：</a:t>
            </a:r>
            <a:r>
              <a:rPr lang="en-US" sz="4400" dirty="0">
                <a:solidFill>
                  <a:srgbClr val="0000FF"/>
                </a:solidFill>
                <a:latin typeface="Times New Roman" panose="02020603050405020304" pitchFamily="18" charset="0"/>
                <a:cs typeface="Times New Roman" panose="02020603050405020304" pitchFamily="18" charset="0"/>
              </a:rPr>
              <a:t>kW•h</a:t>
            </a:r>
          </a:p>
        </p:txBody>
      </p:sp>
      <p:sp>
        <p:nvSpPr>
          <p:cNvPr id="8" name="Rectangle 7"/>
          <p:cNvSpPr>
            <a:spLocks noChangeArrowheads="1"/>
          </p:cNvSpPr>
          <p:nvPr/>
        </p:nvSpPr>
        <p:spPr bwMode="auto">
          <a:xfrm>
            <a:off x="5102906" y="5579900"/>
            <a:ext cx="1860550" cy="762000"/>
          </a:xfrm>
          <a:prstGeom prst="rect">
            <a:avLst/>
          </a:prstGeom>
          <a:noFill/>
          <a:ln w="9525">
            <a:noFill/>
            <a:miter lim="800000"/>
          </a:ln>
          <a:effectLst/>
        </p:spPr>
        <p:txBody>
          <a:bodyPr wrap="none">
            <a:spAutoFit/>
          </a:bodyPr>
          <a:lstStyle/>
          <a:p>
            <a:r>
              <a:rPr lang="zh-CN" altLang="en-US" sz="4400" dirty="0">
                <a:solidFill>
                  <a:srgbClr val="0000FF"/>
                </a:solidFill>
              </a:rPr>
              <a:t>即：度</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 presetClass="entr" presetSubtype="1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5" presetClass="entr" presetSubtype="10"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checkerboard(across)">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5" presetClass="entr" presetSubtype="1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checkerboard(across)">
                                      <p:cBhvr>
                                        <p:cTn id="21" dur="5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5" presetClass="entr" presetSubtype="10"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checkerboard(across)">
                                      <p:cBhvr>
                                        <p:cTn id="2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autoUpdateAnimBg="0"/>
      <p:bldP spid="6" grpId="0" autoUpdateAnimBg="0"/>
      <p:bldP spid="7" grpId="0" autoUpdateAnimBg="0"/>
      <p:bldP spid="8" grpId="0" autoUpdateAnimBg="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1"/>
          <p:cNvSpPr txBox="1"/>
          <p:nvPr/>
        </p:nvSpPr>
        <p:spPr>
          <a:xfrm>
            <a:off x="1430954" y="354705"/>
            <a:ext cx="1950421" cy="579120"/>
          </a:xfrm>
          <a:prstGeom prst="rect">
            <a:avLst/>
          </a:prstGeom>
          <a:noFill/>
        </p:spPr>
        <p:txBody>
          <a:bodyPr wrap="square" rtlCol="0">
            <a:spAutoFit/>
          </a:bodyPr>
          <a:lstStyle/>
          <a:p>
            <a:r>
              <a:rPr lang="zh-CN" altLang="zh-CN" sz="3200" dirty="0">
                <a:solidFill>
                  <a:srgbClr val="00B0F0"/>
                </a:solidFill>
              </a:rPr>
              <a:t>真题体验</a:t>
            </a:r>
            <a:r>
              <a:rPr lang="zh-CN" altLang="zh-CN" sz="3200" dirty="0"/>
              <a:t>  </a:t>
            </a:r>
            <a:endParaRPr lang="zh-CN" altLang="en-US" sz="3200" dirty="0"/>
          </a:p>
        </p:txBody>
      </p:sp>
      <p:sp>
        <p:nvSpPr>
          <p:cNvPr id="2" name="文本框 1"/>
          <p:cNvSpPr txBox="1"/>
          <p:nvPr/>
        </p:nvSpPr>
        <p:spPr>
          <a:xfrm>
            <a:off x="1496695" y="1073785"/>
            <a:ext cx="8387080" cy="2461260"/>
          </a:xfrm>
          <a:prstGeom prst="rect">
            <a:avLst/>
          </a:prstGeom>
          <a:noFill/>
        </p:spPr>
        <p:txBody>
          <a:bodyPr wrap="square" rtlCol="0">
            <a:spAutoFit/>
          </a:bodyPr>
          <a:lstStyle/>
          <a:p>
            <a:pPr algn="l">
              <a:lnSpc>
                <a:spcPct val="110000"/>
              </a:lnSpc>
            </a:pPr>
            <a:r>
              <a:rPr lang="en-US" altLang="zh-CN" sz="2000">
                <a:latin typeface="宋体" panose="02010600030101010101" pitchFamily="2" charset="-122"/>
                <a:ea typeface="宋体" panose="02010600030101010101" pitchFamily="2" charset="-122"/>
              </a:rPr>
              <a:t>    3.</a:t>
            </a:r>
            <a:r>
              <a:rPr lang="zh-CN" altLang="en-US" sz="2000">
                <a:solidFill>
                  <a:srgbClr val="FF0000"/>
                </a:solidFill>
                <a:latin typeface="宋体" panose="02010600030101010101" pitchFamily="2" charset="-122"/>
                <a:ea typeface="宋体" panose="02010600030101010101" pitchFamily="2" charset="-122"/>
              </a:rPr>
              <a:t>（2017年自贡）</a:t>
            </a:r>
            <a:r>
              <a:rPr lang="zh-CN" altLang="en-US" sz="2000">
                <a:latin typeface="宋体" panose="02010600030101010101" pitchFamily="2" charset="-122"/>
                <a:ea typeface="宋体" panose="02010600030101010101" pitchFamily="2" charset="-122"/>
              </a:rPr>
              <a:t>家庭电路中的保险丝熔断了，以下原因中不可能的是                                                      （　 　）</a:t>
            </a:r>
          </a:p>
          <a:p>
            <a:pPr algn="l">
              <a:lnSpc>
                <a:spcPct val="110000"/>
              </a:lnSpc>
            </a:pPr>
            <a:r>
              <a:rPr lang="zh-CN" altLang="en-US" sz="2000">
                <a:latin typeface="宋体" panose="02010600030101010101" pitchFamily="2" charset="-122"/>
                <a:ea typeface="宋体" panose="02010600030101010101" pitchFamily="2" charset="-122"/>
              </a:rPr>
              <a:t>    A．家庭电路中用电器的总功率过大 </a:t>
            </a:r>
          </a:p>
          <a:p>
            <a:pPr algn="l">
              <a:lnSpc>
                <a:spcPct val="110000"/>
              </a:lnSpc>
            </a:pPr>
            <a:r>
              <a:rPr lang="zh-CN" altLang="en-US" sz="2000">
                <a:latin typeface="宋体" panose="02010600030101010101" pitchFamily="2" charset="-122"/>
                <a:ea typeface="宋体" panose="02010600030101010101" pitchFamily="2" charset="-122"/>
              </a:rPr>
              <a:t>    B．电灯开关中的两根导线相碰 </a:t>
            </a:r>
          </a:p>
          <a:p>
            <a:pPr algn="l">
              <a:lnSpc>
                <a:spcPct val="110000"/>
              </a:lnSpc>
            </a:pPr>
            <a:r>
              <a:rPr lang="zh-CN" altLang="en-US" sz="2000">
                <a:latin typeface="宋体" panose="02010600030101010101" pitchFamily="2" charset="-122"/>
                <a:ea typeface="宋体" panose="02010600030101010101" pitchFamily="2" charset="-122"/>
              </a:rPr>
              <a:t>    C．保险丝的规格不合适，熔断电流太小 </a:t>
            </a:r>
          </a:p>
          <a:p>
            <a:pPr algn="l">
              <a:lnSpc>
                <a:spcPct val="110000"/>
              </a:lnSpc>
            </a:pPr>
            <a:r>
              <a:rPr lang="zh-CN" altLang="en-US" sz="2000">
                <a:latin typeface="宋体" panose="02010600030101010101" pitchFamily="2" charset="-122"/>
                <a:ea typeface="宋体" panose="02010600030101010101" pitchFamily="2" charset="-122"/>
              </a:rPr>
              <a:t>    D．插头中的两根导线相碰 </a:t>
            </a:r>
          </a:p>
          <a:p>
            <a:pPr algn="l">
              <a:lnSpc>
                <a:spcPct val="110000"/>
              </a:lnSpc>
            </a:pPr>
            <a:endParaRPr lang="zh-CN" altLang="en-US" sz="2000">
              <a:latin typeface="宋体" panose="02010600030101010101" pitchFamily="2" charset="-122"/>
              <a:ea typeface="宋体" panose="02010600030101010101" pitchFamily="2" charset="-122"/>
            </a:endParaRPr>
          </a:p>
        </p:txBody>
      </p:sp>
      <p:sp>
        <p:nvSpPr>
          <p:cNvPr id="3" name="文本框 2"/>
          <p:cNvSpPr txBox="1"/>
          <p:nvPr/>
        </p:nvSpPr>
        <p:spPr>
          <a:xfrm>
            <a:off x="1441450" y="3259455"/>
            <a:ext cx="8155305" cy="3138170"/>
          </a:xfrm>
          <a:prstGeom prst="rect">
            <a:avLst/>
          </a:prstGeom>
          <a:noFill/>
        </p:spPr>
        <p:txBody>
          <a:bodyPr wrap="square" rtlCol="0">
            <a:spAutoFit/>
          </a:bodyPr>
          <a:lstStyle/>
          <a:p>
            <a:pPr algn="l">
              <a:lnSpc>
                <a:spcPct val="110000"/>
              </a:lnSpc>
            </a:pPr>
            <a:r>
              <a:rPr lang="en-US" altLang="zh-CN" sz="2000">
                <a:solidFill>
                  <a:srgbClr val="FF0000"/>
                </a:solidFill>
                <a:latin typeface="宋体" panose="02010600030101010101" pitchFamily="2" charset="-122"/>
                <a:ea typeface="宋体" panose="02010600030101010101" pitchFamily="2" charset="-122"/>
              </a:rPr>
              <a:t>   </a:t>
            </a:r>
            <a:r>
              <a:rPr lang="zh-CN" altLang="en-US" sz="2000">
                <a:solidFill>
                  <a:srgbClr val="FF0000"/>
                </a:solidFill>
                <a:latin typeface="宋体" panose="02010600030101010101" pitchFamily="2" charset="-122"/>
                <a:ea typeface="宋体" panose="02010600030101010101" pitchFamily="2" charset="-122"/>
              </a:rPr>
              <a:t>【解析】</a:t>
            </a:r>
            <a:r>
              <a:rPr lang="zh-CN" altLang="en-US" sz="2000">
                <a:latin typeface="宋体" panose="02010600030101010101" pitchFamily="2" charset="-122"/>
                <a:ea typeface="宋体" panose="02010600030101010101" pitchFamily="2" charset="-122"/>
              </a:rPr>
              <a:t>根据P=UI可得：I=P</a:t>
            </a:r>
            <a:r>
              <a:rPr lang="en-US" altLang="zh-CN" sz="2000">
                <a:latin typeface="宋体" panose="02010600030101010101" pitchFamily="2" charset="-122"/>
                <a:ea typeface="宋体" panose="02010600030101010101" pitchFamily="2" charset="-122"/>
              </a:rPr>
              <a:t>/</a:t>
            </a:r>
            <a:r>
              <a:rPr lang="zh-CN" altLang="en-US" sz="2000">
                <a:latin typeface="宋体" panose="02010600030101010101" pitchFamily="2" charset="-122"/>
                <a:ea typeface="宋体" panose="02010600030101010101" pitchFamily="2" charset="-122"/>
              </a:rPr>
              <a:t>U，家庭电路中的电压是一定的，U=220V，所以用电器总功率过大，电路中的总电流就会过大，电流通过保险丝产生的热量就会过多，保险丝温度升高而熔断</a:t>
            </a:r>
            <a:r>
              <a:rPr lang="en-US" altLang="zh-CN" sz="2000">
                <a:latin typeface="宋体" panose="02010600030101010101" pitchFamily="2" charset="-122"/>
                <a:ea typeface="宋体" panose="02010600030101010101" pitchFamily="2" charset="-122"/>
              </a:rPr>
              <a:t>,</a:t>
            </a:r>
            <a:r>
              <a:rPr lang="zh-CN" altLang="en-US" sz="2000">
                <a:latin typeface="宋体" panose="02010600030101010101" pitchFamily="2" charset="-122"/>
                <a:ea typeface="宋体" panose="02010600030101010101" pitchFamily="2" charset="-122"/>
              </a:rPr>
              <a:t>故</a:t>
            </a:r>
            <a:r>
              <a:rPr lang="en-US" altLang="zh-CN" sz="2000">
                <a:latin typeface="宋体" panose="02010600030101010101" pitchFamily="2" charset="-122"/>
                <a:ea typeface="宋体" panose="02010600030101010101" pitchFamily="2" charset="-122"/>
              </a:rPr>
              <a:t>A</a:t>
            </a:r>
            <a:r>
              <a:rPr lang="zh-CN" altLang="en-US" sz="2000">
                <a:latin typeface="宋体" panose="02010600030101010101" pitchFamily="2" charset="-122"/>
                <a:ea typeface="宋体" panose="02010600030101010101" pitchFamily="2" charset="-122"/>
              </a:rPr>
              <a:t>不符合题意；电灯开关中两根导线的线头相碰，使电路闭合，用电器工作，不会使保险丝熔断</a:t>
            </a:r>
            <a:r>
              <a:rPr lang="en-US" altLang="zh-CN" sz="2000">
                <a:latin typeface="宋体" panose="02010600030101010101" pitchFamily="2" charset="-122"/>
                <a:ea typeface="宋体" panose="02010600030101010101" pitchFamily="2" charset="-122"/>
                <a:sym typeface="+mn-ea"/>
              </a:rPr>
              <a:t>,</a:t>
            </a:r>
            <a:r>
              <a:rPr lang="zh-CN" altLang="en-US" sz="2000">
                <a:latin typeface="宋体" panose="02010600030101010101" pitchFamily="2" charset="-122"/>
                <a:ea typeface="宋体" panose="02010600030101010101" pitchFamily="2" charset="-122"/>
                <a:sym typeface="+mn-ea"/>
              </a:rPr>
              <a:t>故</a:t>
            </a:r>
            <a:r>
              <a:rPr lang="en-US" altLang="zh-CN" sz="2000">
                <a:latin typeface="宋体" panose="02010600030101010101" pitchFamily="2" charset="-122"/>
                <a:ea typeface="宋体" panose="02010600030101010101" pitchFamily="2" charset="-122"/>
                <a:sym typeface="+mn-ea"/>
              </a:rPr>
              <a:t>B</a:t>
            </a:r>
            <a:r>
              <a:rPr lang="zh-CN" altLang="en-US" sz="2000">
                <a:latin typeface="宋体" panose="02010600030101010101" pitchFamily="2" charset="-122"/>
                <a:ea typeface="宋体" panose="02010600030101010101" pitchFamily="2" charset="-122"/>
                <a:sym typeface="+mn-ea"/>
              </a:rPr>
              <a:t>符合题意</a:t>
            </a:r>
            <a:r>
              <a:rPr lang="zh-CN" altLang="en-US" sz="2000">
                <a:latin typeface="宋体" panose="02010600030101010101" pitchFamily="2" charset="-122"/>
                <a:ea typeface="宋体" panose="02010600030101010101" pitchFamily="2" charset="-122"/>
              </a:rPr>
              <a:t>；如果保险丝的熔断电流小于电路中的正常工作电流，电流通过保险丝产生的热量多，保险丝会熔断</a:t>
            </a:r>
            <a:r>
              <a:rPr lang="en-US" altLang="zh-CN" sz="2000">
                <a:latin typeface="宋体" panose="02010600030101010101" pitchFamily="2" charset="-122"/>
                <a:ea typeface="宋体" panose="02010600030101010101" pitchFamily="2" charset="-122"/>
                <a:sym typeface="+mn-ea"/>
              </a:rPr>
              <a:t>,</a:t>
            </a:r>
            <a:r>
              <a:rPr lang="zh-CN" altLang="en-US" sz="2000">
                <a:latin typeface="宋体" panose="02010600030101010101" pitchFamily="2" charset="-122"/>
                <a:ea typeface="宋体" panose="02010600030101010101" pitchFamily="2" charset="-122"/>
                <a:sym typeface="+mn-ea"/>
              </a:rPr>
              <a:t>故</a:t>
            </a:r>
            <a:r>
              <a:rPr lang="en-US" altLang="zh-CN" sz="2000">
                <a:latin typeface="宋体" panose="02010600030101010101" pitchFamily="2" charset="-122"/>
                <a:ea typeface="宋体" panose="02010600030101010101" pitchFamily="2" charset="-122"/>
                <a:sym typeface="+mn-ea"/>
              </a:rPr>
              <a:t>C</a:t>
            </a:r>
            <a:r>
              <a:rPr lang="zh-CN" altLang="en-US" sz="2000">
                <a:latin typeface="宋体" panose="02010600030101010101" pitchFamily="2" charset="-122"/>
                <a:ea typeface="宋体" panose="02010600030101010101" pitchFamily="2" charset="-122"/>
                <a:sym typeface="+mn-ea"/>
              </a:rPr>
              <a:t>不符合题意</a:t>
            </a:r>
            <a:r>
              <a:rPr lang="zh-CN" altLang="en-US" sz="2000">
                <a:latin typeface="宋体" panose="02010600030101010101" pitchFamily="2" charset="-122"/>
                <a:ea typeface="宋体" panose="02010600030101010101" pitchFamily="2" charset="-122"/>
              </a:rPr>
              <a:t>；插头中的两根导线线头相碰，电路中发生短路，导致电路中电流过大，熔断保险丝</a:t>
            </a:r>
            <a:r>
              <a:rPr lang="en-US" altLang="zh-CN" sz="2000">
                <a:latin typeface="宋体" panose="02010600030101010101" pitchFamily="2" charset="-122"/>
                <a:ea typeface="宋体" panose="02010600030101010101" pitchFamily="2" charset="-122"/>
                <a:sym typeface="+mn-ea"/>
              </a:rPr>
              <a:t>,</a:t>
            </a:r>
            <a:r>
              <a:rPr lang="zh-CN" altLang="en-US" sz="2000">
                <a:latin typeface="宋体" panose="02010600030101010101" pitchFamily="2" charset="-122"/>
                <a:ea typeface="宋体" panose="02010600030101010101" pitchFamily="2" charset="-122"/>
                <a:sym typeface="+mn-ea"/>
              </a:rPr>
              <a:t>故</a:t>
            </a:r>
            <a:r>
              <a:rPr lang="en-US" altLang="zh-CN" sz="2000">
                <a:latin typeface="宋体" panose="02010600030101010101" pitchFamily="2" charset="-122"/>
                <a:ea typeface="宋体" panose="02010600030101010101" pitchFamily="2" charset="-122"/>
                <a:sym typeface="+mn-ea"/>
              </a:rPr>
              <a:t>D</a:t>
            </a:r>
            <a:r>
              <a:rPr lang="zh-CN" altLang="en-US" sz="2000">
                <a:latin typeface="宋体" panose="02010600030101010101" pitchFamily="2" charset="-122"/>
                <a:ea typeface="宋体" panose="02010600030101010101" pitchFamily="2" charset="-122"/>
                <a:sym typeface="+mn-ea"/>
              </a:rPr>
              <a:t>不符合题意</a:t>
            </a:r>
            <a:r>
              <a:rPr lang="zh-CN" altLang="en-US" sz="2000">
                <a:latin typeface="宋体" panose="02010600030101010101" pitchFamily="2" charset="-122"/>
                <a:ea typeface="宋体" panose="02010600030101010101" pitchFamily="2" charset="-122"/>
              </a:rPr>
              <a:t>．</a:t>
            </a:r>
          </a:p>
          <a:p>
            <a:pPr algn="l">
              <a:lnSpc>
                <a:spcPct val="110000"/>
              </a:lnSpc>
            </a:pPr>
            <a:r>
              <a:rPr lang="zh-CN" altLang="en-US" sz="2000">
                <a:solidFill>
                  <a:srgbClr val="FF0000"/>
                </a:solidFill>
                <a:latin typeface="宋体" panose="02010600030101010101" pitchFamily="2" charset="-122"/>
                <a:ea typeface="宋体" panose="02010600030101010101" pitchFamily="2" charset="-122"/>
                <a:sym typeface="+mn-ea"/>
              </a:rPr>
              <a:t>   【答案】</a:t>
            </a:r>
            <a:r>
              <a:rPr lang="zh-CN" altLang="en-US" sz="2000">
                <a:latin typeface="宋体" panose="02010600030101010101" pitchFamily="2" charset="-122"/>
                <a:ea typeface="宋体" panose="02010600030101010101" pitchFamily="2" charset="-122"/>
                <a:sym typeface="+mn-ea"/>
              </a:rPr>
              <a:t>B</a:t>
            </a:r>
            <a:endParaRPr lang="en-US" altLang="zh-CN" sz="200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88104" y="469005"/>
            <a:ext cx="1950421" cy="579120"/>
          </a:xfrm>
          <a:prstGeom prst="rect">
            <a:avLst/>
          </a:prstGeom>
          <a:noFill/>
        </p:spPr>
        <p:txBody>
          <a:bodyPr wrap="square" rtlCol="0">
            <a:spAutoFit/>
          </a:bodyPr>
          <a:lstStyle/>
          <a:p>
            <a:r>
              <a:rPr lang="zh-CN" altLang="zh-CN" sz="3200" dirty="0">
                <a:solidFill>
                  <a:srgbClr val="00B0F0"/>
                </a:solidFill>
              </a:rPr>
              <a:t>真题体验</a:t>
            </a:r>
            <a:r>
              <a:rPr lang="zh-CN" altLang="zh-CN" sz="3200" dirty="0"/>
              <a:t>  </a:t>
            </a:r>
            <a:endParaRPr lang="zh-CN" altLang="en-US" sz="3200" dirty="0"/>
          </a:p>
        </p:txBody>
      </p:sp>
      <p:sp>
        <p:nvSpPr>
          <p:cNvPr id="3" name="文本框 2"/>
          <p:cNvSpPr txBox="1"/>
          <p:nvPr/>
        </p:nvSpPr>
        <p:spPr>
          <a:xfrm>
            <a:off x="1577340" y="1195705"/>
            <a:ext cx="7235190" cy="2430145"/>
          </a:xfrm>
          <a:prstGeom prst="rect">
            <a:avLst/>
          </a:prstGeom>
          <a:noFill/>
        </p:spPr>
        <p:txBody>
          <a:bodyPr wrap="square" rtlCol="0">
            <a:spAutoFit/>
          </a:bodyPr>
          <a:lstStyle/>
          <a:p>
            <a:pPr algn="l">
              <a:lnSpc>
                <a:spcPct val="110000"/>
              </a:lnSpc>
            </a:pPr>
            <a:r>
              <a:rPr lang="en-US" altLang="zh-CN" sz="2000">
                <a:latin typeface="宋体" panose="02010600030101010101" pitchFamily="2" charset="-122"/>
                <a:ea typeface="宋体" panose="02010600030101010101" pitchFamily="2" charset="-122"/>
              </a:rPr>
              <a:t>    4.</a:t>
            </a:r>
            <a:r>
              <a:rPr lang="zh-CN" altLang="en-US" sz="2000">
                <a:solidFill>
                  <a:srgbClr val="FF0000"/>
                </a:solidFill>
                <a:latin typeface="宋体" panose="02010600030101010101" pitchFamily="2" charset="-122"/>
                <a:ea typeface="宋体" panose="02010600030101010101" pitchFamily="2" charset="-122"/>
              </a:rPr>
              <a:t>（2017年金华）</a:t>
            </a:r>
            <a:r>
              <a:rPr lang="zh-CN" altLang="en-US" sz="2000">
                <a:latin typeface="宋体" panose="02010600030101010101" pitchFamily="2" charset="-122"/>
                <a:ea typeface="宋体" panose="02010600030101010101" pitchFamily="2" charset="-122"/>
              </a:rPr>
              <a:t>小科在学习了《家庭用电》后设计了一个如图所示的电路，下列相关说法正确的是         （　　）</a:t>
            </a:r>
          </a:p>
          <a:p>
            <a:pPr algn="l">
              <a:lnSpc>
                <a:spcPct val="110000"/>
              </a:lnSpc>
            </a:pPr>
            <a:r>
              <a:rPr lang="zh-CN" altLang="en-US" sz="2000">
                <a:latin typeface="宋体" panose="02010600030101010101" pitchFamily="2" charset="-122"/>
                <a:ea typeface="宋体" panose="02010600030101010101" pitchFamily="2" charset="-122"/>
              </a:rPr>
              <a:t>    A．电路中甲、丁串联 </a:t>
            </a:r>
          </a:p>
          <a:p>
            <a:pPr algn="l">
              <a:lnSpc>
                <a:spcPct val="110000"/>
              </a:lnSpc>
            </a:pPr>
            <a:r>
              <a:rPr lang="zh-CN" altLang="en-US" sz="2000">
                <a:latin typeface="宋体" panose="02010600030101010101" pitchFamily="2" charset="-122"/>
                <a:ea typeface="宋体" panose="02010600030101010101" pitchFamily="2" charset="-122"/>
              </a:rPr>
              <a:t>    B．电路中丙连接方式不正确 </a:t>
            </a:r>
          </a:p>
          <a:p>
            <a:pPr algn="l">
              <a:lnSpc>
                <a:spcPct val="110000"/>
              </a:lnSpc>
            </a:pPr>
            <a:r>
              <a:rPr lang="zh-CN" altLang="en-US" sz="2000">
                <a:latin typeface="宋体" panose="02010600030101010101" pitchFamily="2" charset="-122"/>
                <a:ea typeface="宋体" panose="02010600030101010101" pitchFamily="2" charset="-122"/>
              </a:rPr>
              <a:t>    C．闭合开关K</a:t>
            </a:r>
            <a:r>
              <a:rPr lang="zh-CN" altLang="en-US" sz="2000" baseline="-25000">
                <a:latin typeface="宋体" panose="02010600030101010101" pitchFamily="2" charset="-122"/>
                <a:ea typeface="宋体" panose="02010600030101010101" pitchFamily="2" charset="-122"/>
              </a:rPr>
              <a:t>1</a:t>
            </a:r>
            <a:r>
              <a:rPr lang="zh-CN" altLang="en-US" sz="2000">
                <a:latin typeface="宋体" panose="02010600030101010101" pitchFamily="2" charset="-122"/>
                <a:ea typeface="宋体" panose="02010600030101010101" pitchFamily="2" charset="-122"/>
              </a:rPr>
              <a:t>、K</a:t>
            </a:r>
            <a:r>
              <a:rPr lang="zh-CN" altLang="en-US" sz="2000" baseline="-25000">
                <a:latin typeface="宋体" panose="02010600030101010101" pitchFamily="2" charset="-122"/>
                <a:ea typeface="宋体" panose="02010600030101010101" pitchFamily="2" charset="-122"/>
              </a:rPr>
              <a:t>2</a:t>
            </a:r>
            <a:r>
              <a:rPr lang="zh-CN" altLang="en-US" sz="2000">
                <a:latin typeface="宋体" panose="02010600030101010101" pitchFamily="2" charset="-122"/>
                <a:ea typeface="宋体" panose="02010600030101010101" pitchFamily="2" charset="-122"/>
              </a:rPr>
              <a:t>，甲灯亮、乙灯不亮，说明乙灯被短路 </a:t>
            </a:r>
          </a:p>
          <a:p>
            <a:pPr algn="l">
              <a:lnSpc>
                <a:spcPct val="110000"/>
              </a:lnSpc>
            </a:pPr>
            <a:r>
              <a:rPr lang="zh-CN" altLang="en-US" sz="2000">
                <a:latin typeface="宋体" panose="02010600030101010101" pitchFamily="2" charset="-122"/>
                <a:ea typeface="宋体" panose="02010600030101010101" pitchFamily="2" charset="-122"/>
              </a:rPr>
              <a:t>    D．用测电笔检测丙插座的两孔时，测电笔氖管都能发光 </a:t>
            </a:r>
          </a:p>
          <a:p>
            <a:endParaRPr lang="zh-CN" altLang="en-US" sz="2000">
              <a:latin typeface="宋体" panose="02010600030101010101" pitchFamily="2" charset="-122"/>
              <a:ea typeface="宋体" panose="02010600030101010101" pitchFamily="2" charset="-122"/>
            </a:endParaRPr>
          </a:p>
        </p:txBody>
      </p:sp>
      <p:sp>
        <p:nvSpPr>
          <p:cNvPr id="4" name="文本框 3"/>
          <p:cNvSpPr txBox="1"/>
          <p:nvPr/>
        </p:nvSpPr>
        <p:spPr>
          <a:xfrm>
            <a:off x="1520190" y="3484245"/>
            <a:ext cx="8217535" cy="2461260"/>
          </a:xfrm>
          <a:prstGeom prst="rect">
            <a:avLst/>
          </a:prstGeom>
          <a:noFill/>
        </p:spPr>
        <p:txBody>
          <a:bodyPr wrap="square" rtlCol="0">
            <a:spAutoFit/>
          </a:bodyPr>
          <a:lstStyle/>
          <a:p>
            <a:pPr algn="l">
              <a:lnSpc>
                <a:spcPct val="110000"/>
              </a:lnSpc>
            </a:pPr>
            <a:r>
              <a:rPr lang="en-US" altLang="zh-CN" sz="2000">
                <a:latin typeface="宋体" panose="02010600030101010101" pitchFamily="2" charset="-122"/>
                <a:ea typeface="宋体" panose="02010600030101010101" pitchFamily="2" charset="-122"/>
              </a:rPr>
              <a:t>   </a:t>
            </a:r>
            <a:r>
              <a:rPr lang="zh-CN" altLang="en-US" sz="2000">
                <a:solidFill>
                  <a:srgbClr val="FF0000"/>
                </a:solidFill>
                <a:latin typeface="宋体" panose="02010600030101010101" pitchFamily="2" charset="-122"/>
                <a:ea typeface="宋体" panose="02010600030101010101" pitchFamily="2" charset="-122"/>
              </a:rPr>
              <a:t>【解析】</a:t>
            </a:r>
            <a:r>
              <a:rPr lang="zh-CN" altLang="en-US" sz="2000">
                <a:latin typeface="宋体" panose="02010600030101010101" pitchFamily="2" charset="-122"/>
                <a:ea typeface="宋体" panose="02010600030101010101" pitchFamily="2" charset="-122"/>
              </a:rPr>
              <a:t>由图可知，电路中灯泡甲、插座丁并联，故A错误；双线插座的接法是左零右火，而图中插座丙左火右零，且电路中插座丙与灯泡乙串联连接，故B正确；当闭合开关K</a:t>
            </a:r>
            <a:r>
              <a:rPr lang="zh-CN" altLang="en-US" sz="2000" baseline="-25000">
                <a:latin typeface="宋体" panose="02010600030101010101" pitchFamily="2" charset="-122"/>
                <a:ea typeface="宋体" panose="02010600030101010101" pitchFamily="2" charset="-122"/>
              </a:rPr>
              <a:t>1</a:t>
            </a:r>
            <a:r>
              <a:rPr lang="zh-CN" altLang="en-US" sz="2000">
                <a:latin typeface="宋体" panose="02010600030101010101" pitchFamily="2" charset="-122"/>
                <a:ea typeface="宋体" panose="02010600030101010101" pitchFamily="2" charset="-122"/>
              </a:rPr>
              <a:t>、K</a:t>
            </a:r>
            <a:r>
              <a:rPr lang="zh-CN" altLang="en-US" sz="2000" baseline="-25000">
                <a:latin typeface="宋体" panose="02010600030101010101" pitchFamily="2" charset="-122"/>
                <a:ea typeface="宋体" panose="02010600030101010101" pitchFamily="2" charset="-122"/>
              </a:rPr>
              <a:t>2</a:t>
            </a:r>
            <a:r>
              <a:rPr lang="zh-CN" altLang="en-US" sz="2000">
                <a:latin typeface="宋体" panose="02010600030101010101" pitchFamily="2" charset="-122"/>
                <a:ea typeface="宋体" panose="02010600030101010101" pitchFamily="2" charset="-122"/>
              </a:rPr>
              <a:t>，甲灯亮、乙灯不亮，是由于插座丙与灯乙串联连接造成的，故C错误；当测电笔与插座丙的左孔接触时，插座此孔为火线，氖管发光，当测电笔与插座丙的右孔接触时，插座此孔为零线或者开关断开，氖管不发光，故D错误．</a:t>
            </a:r>
          </a:p>
          <a:p>
            <a:pPr algn="l">
              <a:lnSpc>
                <a:spcPct val="110000"/>
              </a:lnSpc>
            </a:pPr>
            <a:r>
              <a:rPr lang="zh-CN" altLang="en-US" sz="2000">
                <a:latin typeface="宋体" panose="02010600030101010101" pitchFamily="2" charset="-122"/>
                <a:ea typeface="宋体" panose="02010600030101010101" pitchFamily="2" charset="-122"/>
                <a:sym typeface="+mn-ea"/>
              </a:rPr>
              <a:t>   </a:t>
            </a:r>
            <a:r>
              <a:rPr lang="zh-CN" altLang="en-US" sz="2000">
                <a:solidFill>
                  <a:srgbClr val="FF0000"/>
                </a:solidFill>
                <a:latin typeface="宋体" panose="02010600030101010101" pitchFamily="2" charset="-122"/>
                <a:ea typeface="宋体" panose="02010600030101010101" pitchFamily="2" charset="-122"/>
                <a:sym typeface="+mn-ea"/>
              </a:rPr>
              <a:t>【答案】</a:t>
            </a:r>
            <a:r>
              <a:rPr lang="en-US" altLang="zh-CN" sz="2000">
                <a:latin typeface="宋体" panose="02010600030101010101" pitchFamily="2" charset="-122"/>
                <a:ea typeface="宋体" panose="02010600030101010101" pitchFamily="2" charset="-122"/>
                <a:sym typeface="+mn-ea"/>
              </a:rPr>
              <a:t>B</a:t>
            </a:r>
          </a:p>
        </p:txBody>
      </p:sp>
      <p:pic>
        <p:nvPicPr>
          <p:cNvPr id="6" name="图片 5" descr="a7cec524[1]"/>
          <p:cNvPicPr>
            <a:picLocks noChangeAspect="1"/>
          </p:cNvPicPr>
          <p:nvPr/>
        </p:nvPicPr>
        <p:blipFill>
          <a:blip r:embed="rId2"/>
          <a:stretch>
            <a:fillRect/>
          </a:stretch>
        </p:blipFill>
        <p:spPr>
          <a:xfrm>
            <a:off x="9145905" y="1327150"/>
            <a:ext cx="1874520" cy="14674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88104" y="469005"/>
            <a:ext cx="1950421" cy="579120"/>
          </a:xfrm>
          <a:prstGeom prst="rect">
            <a:avLst/>
          </a:prstGeom>
          <a:noFill/>
        </p:spPr>
        <p:txBody>
          <a:bodyPr wrap="square" rtlCol="0">
            <a:spAutoFit/>
          </a:bodyPr>
          <a:lstStyle/>
          <a:p>
            <a:r>
              <a:rPr lang="zh-CN" altLang="zh-CN" sz="3200" dirty="0">
                <a:solidFill>
                  <a:srgbClr val="00B0F0"/>
                </a:solidFill>
              </a:rPr>
              <a:t>真题体验</a:t>
            </a:r>
            <a:r>
              <a:rPr lang="zh-CN" altLang="zh-CN" sz="3200" dirty="0"/>
              <a:t>  </a:t>
            </a:r>
            <a:endParaRPr lang="zh-CN" altLang="en-US" sz="3200" dirty="0"/>
          </a:p>
        </p:txBody>
      </p:sp>
      <p:sp>
        <p:nvSpPr>
          <p:cNvPr id="3" name="文本框 2"/>
          <p:cNvSpPr txBox="1"/>
          <p:nvPr/>
        </p:nvSpPr>
        <p:spPr>
          <a:xfrm>
            <a:off x="1478915" y="1136015"/>
            <a:ext cx="8636635" cy="2768600"/>
          </a:xfrm>
          <a:prstGeom prst="rect">
            <a:avLst/>
          </a:prstGeom>
          <a:noFill/>
        </p:spPr>
        <p:txBody>
          <a:bodyPr wrap="square" rtlCol="0">
            <a:spAutoFit/>
          </a:bodyPr>
          <a:lstStyle/>
          <a:p>
            <a:pPr algn="l">
              <a:lnSpc>
                <a:spcPct val="110000"/>
              </a:lnSpc>
            </a:pPr>
            <a:r>
              <a:rPr lang="en-US" altLang="zh-CN" sz="2000">
                <a:latin typeface="宋体" panose="02010600030101010101" pitchFamily="2" charset="-122"/>
                <a:ea typeface="宋体" panose="02010600030101010101" pitchFamily="2" charset="-122"/>
              </a:rPr>
              <a:t>    5.</a:t>
            </a:r>
            <a:r>
              <a:rPr lang="zh-CN" altLang="en-US" sz="2000">
                <a:solidFill>
                  <a:srgbClr val="FF0000"/>
                </a:solidFill>
                <a:latin typeface="宋体" panose="02010600030101010101" pitchFamily="2" charset="-122"/>
                <a:ea typeface="宋体" panose="02010600030101010101" pitchFamily="2" charset="-122"/>
              </a:rPr>
              <a:t>（2017年遵义）</a:t>
            </a:r>
            <a:r>
              <a:rPr lang="zh-CN" altLang="en-US" sz="2000">
                <a:latin typeface="宋体" panose="02010600030101010101" pitchFamily="2" charset="-122"/>
                <a:ea typeface="宋体" panose="02010600030101010101" pitchFamily="2" charset="-122"/>
              </a:rPr>
              <a:t>电是人们的好帮手，但若摸不准它的脾气，不注意用电安全，也可能会发生触电事故．下列选项中符合安全用电要求的是（　　）</a:t>
            </a:r>
          </a:p>
          <a:p>
            <a:pPr algn="l">
              <a:lnSpc>
                <a:spcPct val="110000"/>
              </a:lnSpc>
            </a:pPr>
            <a:endParaRPr lang="zh-CN" altLang="en-US" sz="2000">
              <a:latin typeface="宋体" panose="02010600030101010101" pitchFamily="2" charset="-122"/>
              <a:ea typeface="宋体" panose="02010600030101010101" pitchFamily="2" charset="-122"/>
            </a:endParaRPr>
          </a:p>
          <a:p>
            <a:pPr algn="l">
              <a:lnSpc>
                <a:spcPct val="110000"/>
              </a:lnSpc>
            </a:pPr>
            <a:r>
              <a:rPr lang="zh-CN" altLang="en-US" sz="2000">
                <a:latin typeface="宋体" panose="02010600030101010101" pitchFamily="2" charset="-122"/>
                <a:ea typeface="宋体" panose="02010600030101010101" pitchFamily="2" charset="-122"/>
              </a:rPr>
              <a:t>    A．电灯的开关可接在零线上 </a:t>
            </a:r>
          </a:p>
          <a:p>
            <a:pPr algn="l">
              <a:lnSpc>
                <a:spcPct val="110000"/>
              </a:lnSpc>
            </a:pPr>
            <a:r>
              <a:rPr lang="zh-CN" altLang="en-US" sz="2000">
                <a:latin typeface="宋体" panose="02010600030101010101" pitchFamily="2" charset="-122"/>
                <a:ea typeface="宋体" panose="02010600030101010101" pitchFamily="2" charset="-122"/>
              </a:rPr>
              <a:t>    B．可用湿手接触照明电路中的开关 </a:t>
            </a:r>
          </a:p>
          <a:p>
            <a:pPr algn="l">
              <a:lnSpc>
                <a:spcPct val="110000"/>
              </a:lnSpc>
            </a:pPr>
            <a:r>
              <a:rPr lang="zh-CN" altLang="en-US" sz="2000">
                <a:latin typeface="宋体" panose="02010600030101010101" pitchFamily="2" charset="-122"/>
                <a:ea typeface="宋体" panose="02010600030101010101" pitchFamily="2" charset="-122"/>
              </a:rPr>
              <a:t>    C．使用测电笔时，手不能接触测电笔的任何金属体 </a:t>
            </a:r>
          </a:p>
          <a:p>
            <a:pPr algn="l">
              <a:lnSpc>
                <a:spcPct val="110000"/>
              </a:lnSpc>
            </a:pPr>
            <a:r>
              <a:rPr lang="zh-CN" altLang="en-US" sz="2000">
                <a:latin typeface="宋体" panose="02010600030101010101" pitchFamily="2" charset="-122"/>
                <a:ea typeface="宋体" panose="02010600030101010101" pitchFamily="2" charset="-122"/>
              </a:rPr>
              <a:t>    D．有金属外壳的家用电器，金属外壳必须接地 </a:t>
            </a:r>
          </a:p>
          <a:p>
            <a:endParaRPr lang="zh-CN" altLang="en-US" sz="2000">
              <a:latin typeface="宋体" panose="02010600030101010101" pitchFamily="2" charset="-122"/>
              <a:ea typeface="宋体" panose="02010600030101010101" pitchFamily="2" charset="-122"/>
            </a:endParaRPr>
          </a:p>
        </p:txBody>
      </p:sp>
      <p:sp>
        <p:nvSpPr>
          <p:cNvPr id="5" name="文本框 4"/>
          <p:cNvSpPr txBox="1"/>
          <p:nvPr/>
        </p:nvSpPr>
        <p:spPr>
          <a:xfrm>
            <a:off x="1487805" y="3710940"/>
            <a:ext cx="8888730" cy="2461260"/>
          </a:xfrm>
          <a:prstGeom prst="rect">
            <a:avLst/>
          </a:prstGeom>
          <a:noFill/>
        </p:spPr>
        <p:txBody>
          <a:bodyPr wrap="square" rtlCol="0">
            <a:spAutoFit/>
          </a:bodyPr>
          <a:lstStyle/>
          <a:p>
            <a:pPr algn="l">
              <a:lnSpc>
                <a:spcPct val="110000"/>
              </a:lnSpc>
            </a:pPr>
            <a:r>
              <a:rPr lang="en-US" altLang="zh-CN" sz="2000">
                <a:latin typeface="宋体" panose="02010600030101010101" pitchFamily="2" charset="-122"/>
                <a:ea typeface="宋体" panose="02010600030101010101" pitchFamily="2" charset="-122"/>
              </a:rPr>
              <a:t>   </a:t>
            </a:r>
            <a:r>
              <a:rPr lang="zh-CN" altLang="en-US" sz="2000">
                <a:solidFill>
                  <a:srgbClr val="FF0000"/>
                </a:solidFill>
                <a:latin typeface="宋体" panose="02010600030101010101" pitchFamily="2" charset="-122"/>
                <a:ea typeface="宋体" panose="02010600030101010101" pitchFamily="2" charset="-122"/>
              </a:rPr>
              <a:t>【解析】</a:t>
            </a:r>
            <a:r>
              <a:rPr lang="zh-CN" altLang="en-US" sz="2000">
                <a:latin typeface="宋体" panose="02010600030101010101" pitchFamily="2" charset="-122"/>
                <a:ea typeface="宋体" panose="02010600030101010101" pitchFamily="2" charset="-122"/>
              </a:rPr>
              <a:t>控制电灯的开关接在零线上，断开开关时，电灯处仍带电，这样是很危险的，故A不符合安全用电要求；水容易导电，用湿手拔热水器的开关，会发生触电事故，故B不符合安全用电要求；使用测电笔时，手要接触笔尾金属体，这样测电笔才能正常工作，但不能接触笔尖的金属电极，故C不符合安全用电要求；有金属外壳的用电器，其金属外壳一定要通过三角插头接地，以防用电器外壳带电，会危及人身安全，故D符合安全用电的要求．</a:t>
            </a:r>
          </a:p>
          <a:p>
            <a:pPr algn="l">
              <a:lnSpc>
                <a:spcPct val="110000"/>
              </a:lnSpc>
            </a:pPr>
            <a:r>
              <a:rPr lang="zh-CN" altLang="en-US" sz="2000">
                <a:latin typeface="宋体" panose="02010600030101010101" pitchFamily="2" charset="-122"/>
                <a:ea typeface="宋体" panose="02010600030101010101" pitchFamily="2" charset="-122"/>
                <a:sym typeface="+mn-ea"/>
              </a:rPr>
              <a:t>   </a:t>
            </a:r>
            <a:r>
              <a:rPr lang="zh-CN" altLang="en-US" sz="2000">
                <a:solidFill>
                  <a:srgbClr val="FF0000"/>
                </a:solidFill>
                <a:latin typeface="宋体" panose="02010600030101010101" pitchFamily="2" charset="-122"/>
                <a:ea typeface="宋体" panose="02010600030101010101" pitchFamily="2" charset="-122"/>
                <a:sym typeface="+mn-ea"/>
              </a:rPr>
              <a:t>【答案】</a:t>
            </a:r>
            <a:r>
              <a:rPr lang="en-US" altLang="zh-CN" sz="2000">
                <a:latin typeface="宋体" panose="02010600030101010101" pitchFamily="2" charset="-122"/>
                <a:ea typeface="宋体" panose="02010600030101010101" pitchFamily="2" charset="-122"/>
                <a:sym typeface="+mn-ea"/>
              </a:rPr>
              <a:t>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7"/>
          <p:cNvSpPr>
            <a:spLocks noChangeArrowheads="1"/>
          </p:cNvSpPr>
          <p:nvPr/>
        </p:nvSpPr>
        <p:spPr bwMode="auto">
          <a:xfrm>
            <a:off x="1094274" y="633931"/>
            <a:ext cx="9048101" cy="1643527"/>
          </a:xfrm>
          <a:prstGeom prst="rect">
            <a:avLst/>
          </a:prstGeom>
          <a:noFill/>
          <a:ln w="9525">
            <a:noFill/>
            <a:miter lim="800000"/>
          </a:ln>
          <a:effectLst/>
        </p:spPr>
        <p:txBody>
          <a:bodyPr wrap="square">
            <a:spAutoFit/>
          </a:bodyPr>
          <a:lstStyle/>
          <a:p>
            <a:pPr eaLnBrk="0" hangingPunct="0">
              <a:lnSpc>
                <a:spcPct val="120000"/>
              </a:lnSpc>
            </a:pPr>
            <a:r>
              <a:rPr lang="zh-CN" altLang="en-US" sz="2800" b="1" dirty="0">
                <a:latin typeface="Times New Roman" panose="02020603050405020304" pitchFamily="18" charset="0"/>
                <a:cs typeface="Times New Roman" panose="02020603050405020304" pitchFamily="18" charset="0"/>
              </a:rPr>
              <a:t>　　</a:t>
            </a:r>
            <a:r>
              <a:rPr lang="en-US" altLang="zh-CN" sz="2800" b="1" dirty="0" smtClean="0">
                <a:latin typeface="Times New Roman" panose="02020603050405020304" pitchFamily="18" charset="0"/>
                <a:cs typeface="Times New Roman" panose="02020603050405020304" pitchFamily="18" charset="0"/>
              </a:rPr>
              <a:t>4.</a:t>
            </a:r>
            <a:r>
              <a:rPr lang="zh-CN" altLang="en-US" sz="2800" b="1" dirty="0" smtClean="0">
                <a:latin typeface="Times New Roman" panose="02020603050405020304" pitchFamily="18" charset="0"/>
                <a:cs typeface="Times New Roman" panose="02020603050405020304" pitchFamily="18" charset="0"/>
              </a:rPr>
              <a:t>电流做功的实质：电流做功的过程，就是电能转化为其他形式能的过程，电流做了多少功，就有多少电能转化为其他形式的能</a:t>
            </a:r>
            <a:r>
              <a:rPr lang="en-US" altLang="zh-CN" sz="2800" b="1" dirty="0" smtClean="0">
                <a:latin typeface="Times New Roman" panose="02020603050405020304" pitchFamily="18" charset="0"/>
                <a:cs typeface="Times New Roman" panose="02020603050405020304" pitchFamily="18" charset="0"/>
              </a:rPr>
              <a:t>.</a:t>
            </a:r>
            <a:endParaRPr lang="en-US" sz="2800" b="1" dirty="0">
              <a:latin typeface="Times New Roman" panose="02020603050405020304" pitchFamily="18" charset="0"/>
              <a:cs typeface="Times New Roman" panose="02020603050405020304" pitchFamily="18" charset="0"/>
            </a:endParaRPr>
          </a:p>
        </p:txBody>
      </p:sp>
      <p:sp>
        <p:nvSpPr>
          <p:cNvPr id="3" name="Rectangle 7"/>
          <p:cNvSpPr>
            <a:spLocks noChangeArrowheads="1"/>
          </p:cNvSpPr>
          <p:nvPr/>
        </p:nvSpPr>
        <p:spPr bwMode="auto">
          <a:xfrm>
            <a:off x="1047620" y="2288884"/>
            <a:ext cx="8842829" cy="1126462"/>
          </a:xfrm>
          <a:prstGeom prst="rect">
            <a:avLst/>
          </a:prstGeom>
          <a:noFill/>
          <a:ln w="9525">
            <a:noFill/>
            <a:miter lim="800000"/>
          </a:ln>
          <a:effectLst/>
        </p:spPr>
        <p:txBody>
          <a:bodyPr wrap="square">
            <a:spAutoFit/>
          </a:bodyPr>
          <a:lstStyle/>
          <a:p>
            <a:pPr eaLnBrk="0" hangingPunct="0">
              <a:lnSpc>
                <a:spcPct val="120000"/>
              </a:lnSpc>
            </a:pPr>
            <a:r>
              <a:rPr lang="zh-CN" altLang="en-US" sz="2800" b="1" dirty="0">
                <a:latin typeface="Times New Roman" panose="02020603050405020304" pitchFamily="18" charset="0"/>
                <a:cs typeface="Times New Roman" panose="02020603050405020304" pitchFamily="18" charset="0"/>
              </a:rPr>
              <a:t>　　</a:t>
            </a:r>
            <a:r>
              <a:rPr lang="en-US" altLang="zh-CN" sz="2800" b="1" dirty="0" smtClean="0">
                <a:latin typeface="Times New Roman" panose="02020603050405020304" pitchFamily="18" charset="0"/>
                <a:cs typeface="Times New Roman" panose="02020603050405020304" pitchFamily="18" charset="0"/>
              </a:rPr>
              <a:t>5</a:t>
            </a:r>
            <a:r>
              <a:rPr lang="en-US" sz="2800" b="1" dirty="0" smtClean="0">
                <a:latin typeface="Times New Roman" panose="02020603050405020304" pitchFamily="18" charset="0"/>
                <a:cs typeface="Times New Roman" panose="02020603050405020304" pitchFamily="18" charset="0"/>
              </a:rPr>
              <a:t>.</a:t>
            </a:r>
            <a:r>
              <a:rPr lang="zh-CN" altLang="en-US" sz="2800" b="1" dirty="0" smtClean="0">
                <a:latin typeface="Times New Roman" panose="02020603050405020304" pitchFamily="18" charset="0"/>
                <a:cs typeface="Times New Roman" panose="02020603050405020304" pitchFamily="18" charset="0"/>
              </a:rPr>
              <a:t>电功的计算：电流通过导体所做的功等于导体两端的电压，导体中的电流和通电时间的乘积</a:t>
            </a:r>
            <a:r>
              <a:rPr lang="en-US" altLang="zh-CN" sz="2800" b="1" dirty="0" smtClean="0">
                <a:latin typeface="Times New Roman" panose="02020603050405020304" pitchFamily="18" charset="0"/>
                <a:cs typeface="Times New Roman" panose="02020603050405020304" pitchFamily="18" charset="0"/>
              </a:rPr>
              <a:t>.</a:t>
            </a:r>
            <a:endParaRPr lang="en-US" sz="2800" b="1" dirty="0">
              <a:latin typeface="Times New Roman" panose="02020603050405020304" pitchFamily="18" charset="0"/>
              <a:cs typeface="Times New Roman" panose="02020603050405020304" pitchFamily="18" charset="0"/>
            </a:endParaRPr>
          </a:p>
        </p:txBody>
      </p:sp>
      <p:sp>
        <p:nvSpPr>
          <p:cNvPr id="4" name="Rectangle 10"/>
          <p:cNvSpPr>
            <a:spLocks noChangeArrowheads="1"/>
          </p:cNvSpPr>
          <p:nvPr/>
        </p:nvSpPr>
        <p:spPr bwMode="auto">
          <a:xfrm>
            <a:off x="1103604" y="3364205"/>
            <a:ext cx="1979613" cy="604838"/>
          </a:xfrm>
          <a:prstGeom prst="rect">
            <a:avLst/>
          </a:prstGeom>
          <a:noFill/>
          <a:ln w="9525">
            <a:noFill/>
            <a:miter lim="800000"/>
          </a:ln>
          <a:effectLst/>
        </p:spPr>
        <p:txBody>
          <a:bodyPr>
            <a:spAutoFit/>
          </a:bodyPr>
          <a:lstStyle/>
          <a:p>
            <a:pPr eaLnBrk="0" hangingPunct="0">
              <a:lnSpc>
                <a:spcPct val="120000"/>
              </a:lnSpc>
            </a:pPr>
            <a:r>
              <a:rPr lang="zh-CN" altLang="en-US" sz="2800" b="1" dirty="0">
                <a:latin typeface="Times New Roman" panose="02020603050405020304" pitchFamily="18" charset="0"/>
                <a:cs typeface="Times New Roman" panose="02020603050405020304" pitchFamily="18" charset="0"/>
              </a:rPr>
              <a:t>　　公式：</a:t>
            </a:r>
            <a:endParaRPr lang="en-US" sz="2800" b="1" dirty="0">
              <a:latin typeface="Times New Roman" panose="02020603050405020304" pitchFamily="18" charset="0"/>
              <a:cs typeface="Times New Roman" panose="02020603050405020304" pitchFamily="18" charset="0"/>
            </a:endParaRPr>
          </a:p>
        </p:txBody>
      </p:sp>
      <p:sp>
        <p:nvSpPr>
          <p:cNvPr id="5" name="矩形 12"/>
          <p:cNvSpPr>
            <a:spLocks noChangeArrowheads="1"/>
          </p:cNvSpPr>
          <p:nvPr/>
        </p:nvSpPr>
        <p:spPr bwMode="auto">
          <a:xfrm>
            <a:off x="2991822" y="3309031"/>
            <a:ext cx="1196975" cy="733425"/>
          </a:xfrm>
          <a:prstGeom prst="rect">
            <a:avLst/>
          </a:prstGeom>
          <a:noFill/>
          <a:ln w="9525">
            <a:noFill/>
            <a:miter lim="800000"/>
          </a:ln>
          <a:effectLst/>
        </p:spPr>
        <p:txBody>
          <a:bodyPr wrap="none">
            <a:spAutoFit/>
          </a:bodyPr>
          <a:lstStyle/>
          <a:p>
            <a:pPr eaLnBrk="0" hangingPunct="0">
              <a:lnSpc>
                <a:spcPct val="150000"/>
              </a:lnSpc>
            </a:pPr>
            <a:r>
              <a:rPr lang="en-US" sz="2800" b="1" i="1" dirty="0">
                <a:solidFill>
                  <a:srgbClr val="CC0000"/>
                </a:solidFill>
                <a:latin typeface="Times New Roman" panose="02020603050405020304" pitchFamily="18" charset="0"/>
                <a:cs typeface="Times New Roman" panose="02020603050405020304" pitchFamily="18" charset="0"/>
              </a:rPr>
              <a:t>W</a:t>
            </a:r>
            <a:r>
              <a:rPr lang="en-US" sz="2800" b="1" dirty="0">
                <a:solidFill>
                  <a:srgbClr val="CC0000"/>
                </a:solidFill>
                <a:latin typeface="Times New Roman" panose="02020603050405020304" pitchFamily="18" charset="0"/>
                <a:cs typeface="Times New Roman" panose="02020603050405020304" pitchFamily="18" charset="0"/>
              </a:rPr>
              <a:t>=</a:t>
            </a:r>
            <a:r>
              <a:rPr lang="en-US" sz="2800" b="1" i="1" dirty="0">
                <a:solidFill>
                  <a:srgbClr val="CC0000"/>
                </a:solidFill>
                <a:latin typeface="Times New Roman" panose="02020603050405020304" pitchFamily="18" charset="0"/>
                <a:cs typeface="Times New Roman" panose="02020603050405020304" pitchFamily="18" charset="0"/>
              </a:rPr>
              <a:t>UIt</a:t>
            </a:r>
          </a:p>
        </p:txBody>
      </p:sp>
      <p:sp>
        <p:nvSpPr>
          <p:cNvPr id="6" name="Text Box 5"/>
          <p:cNvSpPr txBox="1">
            <a:spLocks noChangeArrowheads="1"/>
          </p:cNvSpPr>
          <p:nvPr/>
        </p:nvSpPr>
        <p:spPr bwMode="auto">
          <a:xfrm>
            <a:off x="1715763" y="3961235"/>
            <a:ext cx="2557462" cy="449263"/>
          </a:xfrm>
          <a:prstGeom prst="rect">
            <a:avLst/>
          </a:prstGeom>
          <a:noFill/>
          <a:ln w="9525">
            <a:noFill/>
            <a:miter lim="800000"/>
          </a:ln>
          <a:effectLst/>
        </p:spPr>
        <p:txBody>
          <a:bodyPr lIns="18000" tIns="10800" rIns="0" bIns="10800">
            <a:spAutoFit/>
          </a:bodyPr>
          <a:lstStyle/>
          <a:p>
            <a:pPr eaLnBrk="0" hangingPunct="0">
              <a:spcBef>
                <a:spcPct val="50000"/>
              </a:spcBef>
            </a:pPr>
            <a:r>
              <a:rPr lang="en-US" sz="2800" b="1" i="1" dirty="0">
                <a:solidFill>
                  <a:srgbClr val="000000"/>
                </a:solidFill>
                <a:latin typeface="Times New Roman" panose="02020603050405020304" pitchFamily="18" charset="0"/>
                <a:cs typeface="Times New Roman" panose="02020603050405020304" pitchFamily="18" charset="0"/>
              </a:rPr>
              <a:t>W</a:t>
            </a:r>
            <a:r>
              <a:rPr lang="en-US" sz="2800" b="1" dirty="0">
                <a:solidFill>
                  <a:srgbClr val="000000"/>
                </a:solidFill>
                <a:latin typeface="Times New Roman" panose="02020603050405020304" pitchFamily="18" charset="0"/>
                <a:cs typeface="Times New Roman" panose="02020603050405020304" pitchFamily="18" charset="0"/>
              </a:rPr>
              <a:t> —— </a:t>
            </a:r>
            <a:r>
              <a:rPr lang="zh-CN" altLang="en-US" sz="2800" b="1" dirty="0">
                <a:solidFill>
                  <a:srgbClr val="000000"/>
                </a:solidFill>
                <a:latin typeface="Times New Roman" panose="02020603050405020304" pitchFamily="18" charset="0"/>
                <a:cs typeface="Times New Roman" panose="02020603050405020304" pitchFamily="18" charset="0"/>
              </a:rPr>
              <a:t>焦（</a:t>
            </a:r>
            <a:r>
              <a:rPr lang="en-US" sz="2800" b="1" dirty="0">
                <a:solidFill>
                  <a:srgbClr val="000000"/>
                </a:solidFill>
                <a:latin typeface="Times New Roman" panose="02020603050405020304" pitchFamily="18" charset="0"/>
                <a:cs typeface="Times New Roman" panose="02020603050405020304" pitchFamily="18" charset="0"/>
              </a:rPr>
              <a:t>J</a:t>
            </a:r>
            <a:r>
              <a:rPr lang="zh-CN" altLang="en-US" sz="2800" b="1" dirty="0">
                <a:solidFill>
                  <a:srgbClr val="000000"/>
                </a:solidFill>
                <a:latin typeface="Times New Roman" panose="02020603050405020304" pitchFamily="18" charset="0"/>
                <a:cs typeface="Times New Roman" panose="02020603050405020304" pitchFamily="18" charset="0"/>
              </a:rPr>
              <a:t>）</a:t>
            </a:r>
            <a:r>
              <a:rPr lang="en-US" sz="2800" b="1" dirty="0">
                <a:solidFill>
                  <a:srgbClr val="000000"/>
                </a:solidFill>
                <a:latin typeface="Times New Roman" panose="02020603050405020304" pitchFamily="18" charset="0"/>
                <a:cs typeface="Times New Roman" panose="02020603050405020304" pitchFamily="18" charset="0"/>
              </a:rPr>
              <a:t>    </a:t>
            </a:r>
          </a:p>
        </p:txBody>
      </p:sp>
      <p:sp>
        <p:nvSpPr>
          <p:cNvPr id="7" name="Text Box 6"/>
          <p:cNvSpPr txBox="1">
            <a:spLocks noChangeArrowheads="1"/>
          </p:cNvSpPr>
          <p:nvPr/>
        </p:nvSpPr>
        <p:spPr bwMode="auto">
          <a:xfrm>
            <a:off x="4441047" y="3972800"/>
            <a:ext cx="2735263" cy="449262"/>
          </a:xfrm>
          <a:prstGeom prst="rect">
            <a:avLst/>
          </a:prstGeom>
          <a:noFill/>
          <a:ln w="9525">
            <a:noFill/>
            <a:miter lim="800000"/>
          </a:ln>
          <a:effectLst/>
        </p:spPr>
        <p:txBody>
          <a:bodyPr lIns="18000" tIns="10800" rIns="0" bIns="10800">
            <a:spAutoFit/>
          </a:bodyPr>
          <a:lstStyle/>
          <a:p>
            <a:pPr eaLnBrk="0" hangingPunct="0">
              <a:spcBef>
                <a:spcPct val="50000"/>
              </a:spcBef>
            </a:pPr>
            <a:r>
              <a:rPr lang="en-US" sz="2800" b="1" i="1" dirty="0">
                <a:solidFill>
                  <a:srgbClr val="000000"/>
                </a:solidFill>
                <a:latin typeface="Times New Roman" panose="02020603050405020304" pitchFamily="18" charset="0"/>
                <a:cs typeface="Times New Roman" panose="02020603050405020304" pitchFamily="18" charset="0"/>
              </a:rPr>
              <a:t>U</a:t>
            </a:r>
            <a:r>
              <a:rPr lang="en-US" sz="2800" b="1" dirty="0">
                <a:solidFill>
                  <a:srgbClr val="000000"/>
                </a:solidFill>
                <a:latin typeface="Times New Roman" panose="02020603050405020304" pitchFamily="18" charset="0"/>
                <a:cs typeface="Times New Roman" panose="02020603050405020304" pitchFamily="18" charset="0"/>
              </a:rPr>
              <a:t> ——</a:t>
            </a:r>
            <a:r>
              <a:rPr lang="zh-CN" altLang="en-US" sz="2800" b="1" dirty="0">
                <a:solidFill>
                  <a:srgbClr val="000000"/>
                </a:solidFill>
                <a:latin typeface="Times New Roman" panose="02020603050405020304" pitchFamily="18" charset="0"/>
                <a:cs typeface="Times New Roman" panose="02020603050405020304" pitchFamily="18" charset="0"/>
              </a:rPr>
              <a:t>伏 （</a:t>
            </a:r>
            <a:r>
              <a:rPr lang="en-US" sz="2800" b="1" dirty="0">
                <a:solidFill>
                  <a:srgbClr val="000000"/>
                </a:solidFill>
                <a:latin typeface="Times New Roman" panose="02020603050405020304" pitchFamily="18" charset="0"/>
                <a:cs typeface="Times New Roman" panose="02020603050405020304" pitchFamily="18" charset="0"/>
              </a:rPr>
              <a:t>V</a:t>
            </a:r>
            <a:r>
              <a:rPr lang="zh-CN" altLang="en-US" sz="2800" b="1" dirty="0">
                <a:solidFill>
                  <a:srgbClr val="000000"/>
                </a:solidFill>
                <a:latin typeface="Times New Roman" panose="02020603050405020304" pitchFamily="18" charset="0"/>
                <a:cs typeface="Times New Roman" panose="02020603050405020304" pitchFamily="18" charset="0"/>
              </a:rPr>
              <a:t>）</a:t>
            </a:r>
            <a:r>
              <a:rPr lang="en-US" sz="2800" b="1" dirty="0">
                <a:solidFill>
                  <a:srgbClr val="000000"/>
                </a:solidFill>
                <a:latin typeface="Times New Roman" panose="02020603050405020304" pitchFamily="18" charset="0"/>
                <a:cs typeface="Times New Roman" panose="02020603050405020304" pitchFamily="18" charset="0"/>
              </a:rPr>
              <a:t>    </a:t>
            </a:r>
          </a:p>
        </p:txBody>
      </p:sp>
      <p:sp>
        <p:nvSpPr>
          <p:cNvPr id="8" name="Text Box 6"/>
          <p:cNvSpPr txBox="1">
            <a:spLocks noChangeArrowheads="1"/>
          </p:cNvSpPr>
          <p:nvPr/>
        </p:nvSpPr>
        <p:spPr bwMode="auto">
          <a:xfrm>
            <a:off x="1837807" y="4448045"/>
            <a:ext cx="2735263" cy="449263"/>
          </a:xfrm>
          <a:prstGeom prst="rect">
            <a:avLst/>
          </a:prstGeom>
          <a:noFill/>
          <a:ln w="9525">
            <a:noFill/>
            <a:miter lim="800000"/>
          </a:ln>
          <a:effectLst/>
        </p:spPr>
        <p:txBody>
          <a:bodyPr lIns="18000" tIns="10800" rIns="0" bIns="10800">
            <a:spAutoFit/>
          </a:bodyPr>
          <a:lstStyle/>
          <a:p>
            <a:pPr eaLnBrk="0" hangingPunct="0">
              <a:spcBef>
                <a:spcPct val="50000"/>
              </a:spcBef>
            </a:pPr>
            <a:r>
              <a:rPr lang="en-US" sz="2800" b="1" i="1" dirty="0">
                <a:solidFill>
                  <a:srgbClr val="000000"/>
                </a:solidFill>
                <a:latin typeface="Times New Roman" panose="02020603050405020304" pitchFamily="18" charset="0"/>
                <a:cs typeface="Times New Roman" panose="02020603050405020304" pitchFamily="18" charset="0"/>
              </a:rPr>
              <a:t>I</a:t>
            </a:r>
            <a:r>
              <a:rPr lang="en-US" sz="2800" b="1" dirty="0">
                <a:solidFill>
                  <a:srgbClr val="000000"/>
                </a:solidFill>
                <a:latin typeface="Times New Roman" panose="02020603050405020304" pitchFamily="18" charset="0"/>
                <a:cs typeface="Times New Roman" panose="02020603050405020304" pitchFamily="18" charset="0"/>
              </a:rPr>
              <a:t> ——</a:t>
            </a:r>
            <a:r>
              <a:rPr lang="zh-CN" altLang="en-US" sz="2800" b="1" dirty="0">
                <a:solidFill>
                  <a:srgbClr val="000000"/>
                </a:solidFill>
                <a:latin typeface="Times New Roman" panose="02020603050405020304" pitchFamily="18" charset="0"/>
                <a:cs typeface="Times New Roman" panose="02020603050405020304" pitchFamily="18" charset="0"/>
              </a:rPr>
              <a:t>安（</a:t>
            </a:r>
            <a:r>
              <a:rPr lang="en-US" sz="2800" b="1" dirty="0">
                <a:solidFill>
                  <a:srgbClr val="000000"/>
                </a:solidFill>
                <a:latin typeface="Times New Roman" panose="02020603050405020304" pitchFamily="18" charset="0"/>
                <a:cs typeface="Times New Roman" panose="02020603050405020304" pitchFamily="18" charset="0"/>
              </a:rPr>
              <a:t>A</a:t>
            </a:r>
            <a:r>
              <a:rPr lang="zh-CN" altLang="en-US" sz="2800" b="1" dirty="0">
                <a:solidFill>
                  <a:srgbClr val="000000"/>
                </a:solidFill>
                <a:latin typeface="Times New Roman" panose="02020603050405020304" pitchFamily="18" charset="0"/>
                <a:cs typeface="Times New Roman" panose="02020603050405020304" pitchFamily="18" charset="0"/>
              </a:rPr>
              <a:t>）</a:t>
            </a:r>
            <a:r>
              <a:rPr lang="en-US" sz="2800" b="1" dirty="0">
                <a:solidFill>
                  <a:srgbClr val="000000"/>
                </a:solidFill>
                <a:latin typeface="Times New Roman" panose="02020603050405020304" pitchFamily="18" charset="0"/>
                <a:cs typeface="Times New Roman" panose="02020603050405020304" pitchFamily="18" charset="0"/>
              </a:rPr>
              <a:t>    </a:t>
            </a:r>
          </a:p>
        </p:txBody>
      </p:sp>
      <p:sp>
        <p:nvSpPr>
          <p:cNvPr id="9" name="Text Box 6"/>
          <p:cNvSpPr txBox="1">
            <a:spLocks noChangeArrowheads="1"/>
          </p:cNvSpPr>
          <p:nvPr/>
        </p:nvSpPr>
        <p:spPr bwMode="auto">
          <a:xfrm>
            <a:off x="4411468" y="4483942"/>
            <a:ext cx="2735262" cy="449263"/>
          </a:xfrm>
          <a:prstGeom prst="rect">
            <a:avLst/>
          </a:prstGeom>
          <a:noFill/>
          <a:ln w="9525">
            <a:noFill/>
            <a:miter lim="800000"/>
          </a:ln>
          <a:effectLst/>
        </p:spPr>
        <p:txBody>
          <a:bodyPr lIns="18000" tIns="10800" rIns="0" bIns="10800">
            <a:spAutoFit/>
          </a:bodyPr>
          <a:lstStyle/>
          <a:p>
            <a:pPr eaLnBrk="0" hangingPunct="0">
              <a:spcBef>
                <a:spcPct val="50000"/>
              </a:spcBef>
            </a:pPr>
            <a:r>
              <a:rPr lang="en-US" sz="2800" b="1" i="1" dirty="0">
                <a:solidFill>
                  <a:srgbClr val="000000"/>
                </a:solidFill>
                <a:latin typeface="Times New Roman" panose="02020603050405020304" pitchFamily="18" charset="0"/>
                <a:cs typeface="Times New Roman" panose="02020603050405020304" pitchFamily="18" charset="0"/>
              </a:rPr>
              <a:t>t</a:t>
            </a:r>
            <a:r>
              <a:rPr lang="en-US" sz="2800" b="1" dirty="0">
                <a:solidFill>
                  <a:srgbClr val="000000"/>
                </a:solidFill>
                <a:latin typeface="Times New Roman" panose="02020603050405020304" pitchFamily="18" charset="0"/>
                <a:cs typeface="Times New Roman" panose="02020603050405020304" pitchFamily="18" charset="0"/>
              </a:rPr>
              <a:t>   —— </a:t>
            </a:r>
            <a:r>
              <a:rPr lang="zh-CN" altLang="en-US" sz="2800" b="1" dirty="0">
                <a:solidFill>
                  <a:srgbClr val="000000"/>
                </a:solidFill>
                <a:latin typeface="Times New Roman" panose="02020603050405020304" pitchFamily="18" charset="0"/>
                <a:cs typeface="Times New Roman" panose="02020603050405020304" pitchFamily="18" charset="0"/>
              </a:rPr>
              <a:t>秒（</a:t>
            </a:r>
            <a:r>
              <a:rPr lang="en-US" sz="2800" b="1" dirty="0">
                <a:solidFill>
                  <a:srgbClr val="000000"/>
                </a:solidFill>
                <a:latin typeface="Times New Roman" panose="02020603050405020304" pitchFamily="18" charset="0"/>
                <a:cs typeface="Times New Roman" panose="02020603050405020304" pitchFamily="18" charset="0"/>
              </a:rPr>
              <a:t>s</a:t>
            </a:r>
            <a:r>
              <a:rPr lang="zh-CN" altLang="en-US" sz="2800" b="1" dirty="0">
                <a:solidFill>
                  <a:srgbClr val="000000"/>
                </a:solidFill>
                <a:latin typeface="Times New Roman" panose="02020603050405020304" pitchFamily="18" charset="0"/>
                <a:cs typeface="Times New Roman" panose="02020603050405020304" pitchFamily="18" charset="0"/>
              </a:rPr>
              <a:t>）</a:t>
            </a:r>
            <a:r>
              <a:rPr lang="en-US" sz="2800" b="1" dirty="0">
                <a:solidFill>
                  <a:srgbClr val="000000"/>
                </a:solidFill>
                <a:latin typeface="Times New Roman" panose="02020603050405020304" pitchFamily="18" charset="0"/>
                <a:cs typeface="Times New Roman" panose="02020603050405020304" pitchFamily="18" charset="0"/>
              </a:rPr>
              <a:t>    </a:t>
            </a:r>
          </a:p>
        </p:txBody>
      </p:sp>
      <p:sp>
        <p:nvSpPr>
          <p:cNvPr id="11" name="Rectangle 7"/>
          <p:cNvSpPr>
            <a:spLocks noChangeArrowheads="1"/>
          </p:cNvSpPr>
          <p:nvPr/>
        </p:nvSpPr>
        <p:spPr bwMode="auto">
          <a:xfrm>
            <a:off x="871725" y="4933024"/>
            <a:ext cx="8842829" cy="1626870"/>
          </a:xfrm>
          <a:prstGeom prst="rect">
            <a:avLst/>
          </a:prstGeom>
          <a:noFill/>
          <a:ln w="9525">
            <a:noFill/>
            <a:miter lim="800000"/>
          </a:ln>
          <a:effectLst/>
        </p:spPr>
        <p:txBody>
          <a:bodyPr wrap="square">
            <a:spAutoFit/>
          </a:bodyPr>
          <a:lstStyle/>
          <a:p>
            <a:pPr eaLnBrk="0" hangingPunct="0">
              <a:lnSpc>
                <a:spcPct val="120000"/>
              </a:lnSpc>
            </a:pPr>
            <a:r>
              <a:rPr lang="zh-CN" altLang="en-US" sz="2800" b="1" dirty="0">
                <a:latin typeface="Times New Roman" panose="02020603050405020304" pitchFamily="18" charset="0"/>
                <a:cs typeface="Times New Roman" panose="02020603050405020304" pitchFamily="18" charset="0"/>
              </a:rPr>
              <a:t>　　</a:t>
            </a:r>
            <a:r>
              <a:rPr lang="en-US" altLang="zh-CN" sz="2800" b="1" dirty="0">
                <a:latin typeface="Times New Roman" panose="02020603050405020304" pitchFamily="18" charset="0"/>
                <a:cs typeface="Times New Roman" panose="02020603050405020304" pitchFamily="18" charset="0"/>
              </a:rPr>
              <a:t>6.</a:t>
            </a:r>
            <a:r>
              <a:rPr lang="zh-CN" altLang="zh-CN" sz="2800" b="1" dirty="0">
                <a:latin typeface="Times New Roman" panose="02020603050405020304" pitchFamily="18" charset="0"/>
                <a:cs typeface="Times New Roman" panose="02020603050405020304" pitchFamily="18" charset="0"/>
              </a:rPr>
              <a:t>电功的推导公式：根据电功的基本公式</a:t>
            </a:r>
            <a:r>
              <a:rPr lang="en-US" altLang="zh-CN" sz="2800" b="1" dirty="0">
                <a:latin typeface="Times New Roman" panose="02020603050405020304" pitchFamily="18" charset="0"/>
                <a:cs typeface="Times New Roman" panose="02020603050405020304" pitchFamily="18" charset="0"/>
              </a:rPr>
              <a:t>(W=UIt)</a:t>
            </a:r>
            <a:r>
              <a:rPr lang="zh-CN" altLang="en-US" sz="2800" b="1" dirty="0">
                <a:latin typeface="Times New Roman" panose="02020603050405020304" pitchFamily="18" charset="0"/>
                <a:cs typeface="Times New Roman" panose="02020603050405020304" pitchFamily="18" charset="0"/>
              </a:rPr>
              <a:t>和欧姆定律</a:t>
            </a:r>
            <a:r>
              <a:rPr lang="en-US" altLang="zh-CN" sz="2800" b="1" dirty="0">
                <a:latin typeface="Times New Roman" panose="02020603050405020304" pitchFamily="18" charset="0"/>
                <a:cs typeface="Times New Roman" panose="02020603050405020304" pitchFamily="18" charset="0"/>
              </a:rPr>
              <a:t>(I=U/R)</a:t>
            </a:r>
            <a:r>
              <a:rPr lang="zh-CN" altLang="en-US" sz="2800" b="1" dirty="0">
                <a:latin typeface="Times New Roman" panose="02020603050405020304" pitchFamily="18" charset="0"/>
                <a:cs typeface="Times New Roman" panose="02020603050405020304" pitchFamily="18" charset="0"/>
              </a:rPr>
              <a:t>可推导出电功的其他计算公式：</a:t>
            </a:r>
            <a:r>
              <a:rPr lang="en-US" altLang="zh-CN" sz="2800" b="1" dirty="0">
                <a:latin typeface="Times New Roman" panose="02020603050405020304" pitchFamily="18" charset="0"/>
                <a:cs typeface="Times New Roman" panose="02020603050405020304" pitchFamily="18" charset="0"/>
              </a:rPr>
              <a:t>W=I</a:t>
            </a:r>
            <a:r>
              <a:rPr lang="en-US" altLang="zh-CN" sz="2800" b="1" baseline="30000" dirty="0">
                <a:solidFill>
                  <a:schemeClr val="tx1"/>
                </a:solidFill>
                <a:uFillTx/>
                <a:latin typeface="Times New Roman" panose="02020603050405020304" pitchFamily="18" charset="0"/>
                <a:cs typeface="Times New Roman" panose="02020603050405020304" pitchFamily="18" charset="0"/>
              </a:rPr>
              <a:t>2</a:t>
            </a:r>
            <a:r>
              <a:rPr lang="en-US" altLang="zh-CN" sz="2800" b="1" dirty="0">
                <a:latin typeface="Times New Roman" panose="02020603050405020304" pitchFamily="18" charset="0"/>
                <a:cs typeface="Times New Roman" panose="02020603050405020304" pitchFamily="18" charset="0"/>
              </a:rPr>
              <a:t>Rt</a:t>
            </a:r>
            <a:r>
              <a:rPr lang="zh-CN" altLang="en-US" sz="2800" b="1" dirty="0">
                <a:latin typeface="Times New Roman" panose="02020603050405020304" pitchFamily="18" charset="0"/>
                <a:cs typeface="Times New Roman" panose="02020603050405020304" pitchFamily="18" charset="0"/>
              </a:rPr>
              <a:t>、</a:t>
            </a:r>
            <a:r>
              <a:rPr lang="en-US" altLang="zh-CN" sz="2800" b="1" dirty="0">
                <a:latin typeface="Times New Roman" panose="02020603050405020304" pitchFamily="18" charset="0"/>
                <a:cs typeface="Times New Roman" panose="02020603050405020304" pitchFamily="18" charset="0"/>
              </a:rPr>
              <a:t>W=(U</a:t>
            </a:r>
            <a:r>
              <a:rPr lang="en-US" altLang="zh-CN" sz="2800" b="1" baseline="30000" dirty="0">
                <a:solidFill>
                  <a:schemeClr val="tx1"/>
                </a:solidFill>
                <a:uFillTx/>
                <a:latin typeface="Times New Roman" panose="02020603050405020304" pitchFamily="18" charset="0"/>
                <a:cs typeface="Times New Roman" panose="02020603050405020304" pitchFamily="18" charset="0"/>
              </a:rPr>
              <a:t>2</a:t>
            </a:r>
            <a:r>
              <a:rPr lang="en-US" altLang="zh-CN" sz="2800" b="1" dirty="0">
                <a:latin typeface="Times New Roman" panose="02020603050405020304" pitchFamily="18" charset="0"/>
                <a:cs typeface="Times New Roman" panose="02020603050405020304" pitchFamily="18" charset="0"/>
              </a:rPr>
              <a:t>/R)t(</a:t>
            </a:r>
            <a:r>
              <a:rPr lang="zh-CN" altLang="en-US" sz="2800" b="1" dirty="0">
                <a:latin typeface="Times New Roman" panose="02020603050405020304" pitchFamily="18" charset="0"/>
                <a:cs typeface="Times New Roman" panose="02020603050405020304" pitchFamily="18" charset="0"/>
              </a:rPr>
              <a:t>只适用于纯电阻电路</a:t>
            </a:r>
            <a:r>
              <a:rPr lang="en-US" altLang="zh-CN" sz="2800" b="1" dirty="0">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3" grpId="0" autoUpdateAnimBg="0"/>
      <p:bldP spid="4" grpId="0" autoUpdateAnimBg="0"/>
      <p:bldP spid="5" grpId="0" autoUpdateAnimBg="0"/>
      <p:bldP spid="6" grpId="0" autoUpdateAnimBg="0"/>
      <p:bldP spid="7" grpId="0" autoUpdateAnimBg="0"/>
      <p:bldP spid="8" grpId="0" autoUpdateAnimBg="0"/>
      <p:bldP spid="9" grpId="0" autoUpdateAnimBg="0"/>
      <p:bldP spid="11" grpId="0" bldLvl="0" animBg="1"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20493"/>
          <p:cNvSpPr txBox="1"/>
          <p:nvPr/>
        </p:nvSpPr>
        <p:spPr>
          <a:xfrm>
            <a:off x="2458228" y="619417"/>
            <a:ext cx="6337300" cy="640080"/>
          </a:xfrm>
          <a:prstGeom prst="rect">
            <a:avLst/>
          </a:prstGeom>
          <a:noFill/>
          <a:ln w="9525">
            <a:noFill/>
          </a:ln>
        </p:spPr>
        <p:txBody>
          <a:bodyPr anchor="t">
            <a:spAutoFit/>
          </a:bodyPr>
          <a:lstStyle/>
          <a:p>
            <a:pPr lvl="0" algn="ctr">
              <a:spcBef>
                <a:spcPct val="50000"/>
              </a:spcBef>
            </a:pPr>
            <a:r>
              <a:rPr lang="zh-CN" altLang="en-US" sz="3600" b="1" dirty="0" smtClean="0">
                <a:solidFill>
                  <a:schemeClr val="tx2"/>
                </a:solidFill>
                <a:latin typeface="Arial" panose="020B0604020202020204" pitchFamily="34" charset="0"/>
                <a:ea typeface="华文仿宋" panose="02010600040101010101" pitchFamily="2" charset="-122"/>
              </a:rPr>
              <a:t>考点二   电功率 </a:t>
            </a:r>
            <a:endParaRPr lang="zh-CN" altLang="en-US" sz="3600" b="1" dirty="0">
              <a:solidFill>
                <a:schemeClr val="tx2"/>
              </a:solidFill>
              <a:latin typeface="Arial" panose="020B0604020202020204" pitchFamily="34" charset="0"/>
              <a:ea typeface="华文仿宋" panose="02010600040101010101" pitchFamily="2" charset="-122"/>
            </a:endParaRPr>
          </a:p>
        </p:txBody>
      </p:sp>
      <p:grpSp>
        <p:nvGrpSpPr>
          <p:cNvPr id="5127" name="Group 7"/>
          <p:cNvGrpSpPr/>
          <p:nvPr/>
        </p:nvGrpSpPr>
        <p:grpSpPr>
          <a:xfrm>
            <a:off x="1670050" y="1635760"/>
            <a:ext cx="3241675" cy="3708400"/>
            <a:chOff x="0" y="0"/>
            <a:chExt cx="2209800" cy="2881313"/>
          </a:xfrm>
        </p:grpSpPr>
        <p:sp>
          <p:nvSpPr>
            <p:cNvPr id="5128" name="Rectangle 9"/>
            <p:cNvSpPr/>
            <p:nvPr/>
          </p:nvSpPr>
          <p:spPr>
            <a:xfrm>
              <a:off x="360363" y="2484438"/>
              <a:ext cx="1849437" cy="396875"/>
            </a:xfrm>
            <a:prstGeom prst="rect">
              <a:avLst/>
            </a:prstGeom>
            <a:noFill/>
            <a:ln w="9525">
              <a:noFill/>
            </a:ln>
          </p:spPr>
          <p:txBody>
            <a:bodyPr vert="horz" wrap="square" anchor="t">
              <a:spAutoFit/>
            </a:bodyPr>
            <a:lstStyle/>
            <a:p>
              <a:pPr lvl="0" eaLnBrk="1" hangingPunct="1"/>
              <a:r>
                <a:rPr lang="zh-CN" altLang="en-US" b="1" dirty="0">
                  <a:latin typeface="宋体" panose="02010600030101010101" pitchFamily="2" charset="-122"/>
                  <a:ea typeface="宋体" panose="02010600030101010101" pitchFamily="2" charset="-122"/>
                </a:rPr>
                <a:t>    节能灯</a:t>
              </a:r>
            </a:p>
          </p:txBody>
        </p:sp>
        <p:pic>
          <p:nvPicPr>
            <p:cNvPr id="5129" name="Picture 7"/>
            <p:cNvPicPr>
              <a:picLocks noChangeAspect="1"/>
            </p:cNvPicPr>
            <p:nvPr/>
          </p:nvPicPr>
          <p:blipFill>
            <a:blip r:embed="rId2"/>
            <a:stretch>
              <a:fillRect/>
            </a:stretch>
          </p:blipFill>
          <p:spPr>
            <a:xfrm>
              <a:off x="0" y="0"/>
              <a:ext cx="2124075" cy="2397125"/>
            </a:xfrm>
            <a:prstGeom prst="rect">
              <a:avLst/>
            </a:prstGeom>
            <a:noFill/>
            <a:ln w="9525">
              <a:noFill/>
            </a:ln>
          </p:spPr>
        </p:pic>
      </p:grpSp>
      <p:grpSp>
        <p:nvGrpSpPr>
          <p:cNvPr id="5123" name="Group 3"/>
          <p:cNvGrpSpPr/>
          <p:nvPr/>
        </p:nvGrpSpPr>
        <p:grpSpPr>
          <a:xfrm>
            <a:off x="5908993" y="1547178"/>
            <a:ext cx="4572000" cy="4067175"/>
            <a:chOff x="0" y="0"/>
            <a:chExt cx="4084637" cy="2917825"/>
          </a:xfrm>
        </p:grpSpPr>
        <p:sp>
          <p:nvSpPr>
            <p:cNvPr id="5124" name="Rectangle 10"/>
            <p:cNvSpPr/>
            <p:nvPr/>
          </p:nvSpPr>
          <p:spPr>
            <a:xfrm>
              <a:off x="1439862" y="2520950"/>
              <a:ext cx="1722438" cy="396875"/>
            </a:xfrm>
            <a:prstGeom prst="rect">
              <a:avLst/>
            </a:prstGeom>
            <a:noFill/>
            <a:ln w="9525">
              <a:noFill/>
            </a:ln>
          </p:spPr>
          <p:txBody>
            <a:bodyPr vert="horz" wrap="square" anchor="t">
              <a:spAutoFit/>
            </a:bodyPr>
            <a:lstStyle/>
            <a:p>
              <a:pPr lvl="0" eaLnBrk="1" hangingPunct="1"/>
              <a:r>
                <a:rPr lang="zh-CN" altLang="en-US" b="1" dirty="0">
                  <a:latin typeface="宋体" panose="02010600030101010101" pitchFamily="2" charset="-122"/>
                  <a:ea typeface="宋体" panose="02010600030101010101" pitchFamily="2" charset="-122"/>
                </a:rPr>
                <a:t> 热水器</a:t>
              </a:r>
            </a:p>
          </p:txBody>
        </p:sp>
        <p:pic>
          <p:nvPicPr>
            <p:cNvPr id="5125" name="Picture 2" descr="http://t3.baidu.com/it/u=2465841174,2392232100&amp;fm=23&amp;gp=0.jpg"/>
            <p:cNvPicPr>
              <a:picLocks noChangeAspect="1"/>
            </p:cNvPicPr>
            <p:nvPr/>
          </p:nvPicPr>
          <p:blipFill>
            <a:blip r:embed="rId3"/>
            <a:srcRect/>
            <a:stretch>
              <a:fillRect/>
            </a:stretch>
          </p:blipFill>
          <p:spPr>
            <a:xfrm>
              <a:off x="0" y="0"/>
              <a:ext cx="4084637" cy="2339975"/>
            </a:xfrm>
            <a:prstGeom prst="rect">
              <a:avLst/>
            </a:prstGeom>
            <a:noFill/>
            <a:ln w="9525">
              <a:noFill/>
            </a:ln>
          </p:spPr>
        </p:pic>
      </p:grpSp>
      <p:sp>
        <p:nvSpPr>
          <p:cNvPr id="5126" name="Rectangle 2"/>
          <p:cNvSpPr/>
          <p:nvPr/>
        </p:nvSpPr>
        <p:spPr>
          <a:xfrm>
            <a:off x="1739900" y="5438140"/>
            <a:ext cx="8712200" cy="1262063"/>
          </a:xfrm>
          <a:prstGeom prst="rect">
            <a:avLst/>
          </a:prstGeom>
          <a:noFill/>
          <a:ln w="9525">
            <a:noFill/>
          </a:ln>
        </p:spPr>
        <p:txBody>
          <a:bodyPr vert="horz" wrap="square" anchor="t">
            <a:spAutoFit/>
          </a:bodyPr>
          <a:lstStyle/>
          <a:p>
            <a:pPr lvl="0" eaLnBrk="1" hangingPunct="1">
              <a:lnSpc>
                <a:spcPct val="120000"/>
              </a:lnSpc>
            </a:pPr>
            <a:r>
              <a:rPr lang="zh-CN" altLang="en-US" sz="3200" b="1" dirty="0">
                <a:latin typeface="Times New Roman" panose="02020603050405020304" pitchFamily="18" charset="0"/>
                <a:ea typeface="Times New Roman" panose="02020603050405020304" pitchFamily="18" charset="0"/>
              </a:rPr>
              <a:t> </a:t>
            </a:r>
            <a:r>
              <a:rPr lang="zh-CN" altLang="en-US" sz="3200" b="1" dirty="0">
                <a:solidFill>
                  <a:srgbClr val="FF00FF"/>
                </a:solidFill>
                <a:latin typeface="Times New Roman" panose="02020603050405020304" pitchFamily="18" charset="0"/>
                <a:ea typeface="Times New Roman" panose="02020603050405020304" pitchFamily="18" charset="0"/>
              </a:rPr>
              <a:t>节能灯上的</a:t>
            </a:r>
            <a:r>
              <a:rPr lang="zh-CN" altLang="en-US" sz="3200" b="1" dirty="0">
                <a:solidFill>
                  <a:srgbClr val="FF00FF"/>
                </a:solidFill>
                <a:latin typeface="宋体" panose="02010600030101010101" pitchFamily="2" charset="-122"/>
                <a:ea typeface="Times New Roman" panose="02020603050405020304" pitchFamily="18" charset="0"/>
              </a:rPr>
              <a:t>“</a:t>
            </a:r>
            <a:r>
              <a:rPr lang="en-US" altLang="x-none" sz="3200" b="1" dirty="0">
                <a:solidFill>
                  <a:srgbClr val="FF00FF"/>
                </a:solidFill>
                <a:latin typeface="Times New Roman" panose="02020603050405020304" pitchFamily="18" charset="0"/>
                <a:ea typeface="Times New Roman" panose="02020603050405020304" pitchFamily="18" charset="0"/>
              </a:rPr>
              <a:t>24 W</a:t>
            </a:r>
            <a:r>
              <a:rPr lang="en-US" altLang="x-none" sz="3200" b="1" dirty="0">
                <a:solidFill>
                  <a:srgbClr val="FF00FF"/>
                </a:solidFill>
                <a:latin typeface="宋体" panose="02010600030101010101" pitchFamily="2" charset="-122"/>
                <a:ea typeface="Times New Roman" panose="02020603050405020304" pitchFamily="18" charset="0"/>
              </a:rPr>
              <a:t>”</a:t>
            </a:r>
            <a:r>
              <a:rPr lang="zh-CN" altLang="en-US" sz="3200" b="1" dirty="0">
                <a:solidFill>
                  <a:srgbClr val="FF00FF"/>
                </a:solidFill>
                <a:latin typeface="Times New Roman" panose="02020603050405020304" pitchFamily="18" charset="0"/>
                <a:ea typeface="Times New Roman" panose="02020603050405020304" pitchFamily="18" charset="0"/>
              </a:rPr>
              <a:t>和电热水器上的</a:t>
            </a:r>
            <a:r>
              <a:rPr lang="zh-CN" altLang="en-US" sz="3200" b="1" dirty="0">
                <a:solidFill>
                  <a:srgbClr val="FF00FF"/>
                </a:solidFill>
                <a:latin typeface="宋体" panose="02010600030101010101" pitchFamily="2" charset="-122"/>
                <a:ea typeface="Times New Roman" panose="02020603050405020304" pitchFamily="18" charset="0"/>
              </a:rPr>
              <a:t>“</a:t>
            </a:r>
            <a:r>
              <a:rPr lang="en-US" altLang="x-none" sz="3200" b="1" dirty="0">
                <a:solidFill>
                  <a:srgbClr val="FF00FF"/>
                </a:solidFill>
                <a:latin typeface="Times New Roman" panose="02020603050405020304" pitchFamily="18" charset="0"/>
                <a:ea typeface="Times New Roman" panose="02020603050405020304" pitchFamily="18" charset="0"/>
              </a:rPr>
              <a:t>2200 W</a:t>
            </a:r>
            <a:r>
              <a:rPr lang="en-US" altLang="x-none" sz="3200" b="1" dirty="0">
                <a:solidFill>
                  <a:srgbClr val="FF00FF"/>
                </a:solidFill>
                <a:latin typeface="宋体" panose="02010600030101010101" pitchFamily="2" charset="-122"/>
                <a:ea typeface="Times New Roman" panose="02020603050405020304" pitchFamily="18" charset="0"/>
              </a:rPr>
              <a:t>”</a:t>
            </a:r>
            <a:r>
              <a:rPr lang="zh-CN" altLang="en-US" sz="3200" b="1" dirty="0">
                <a:solidFill>
                  <a:srgbClr val="FF00FF"/>
                </a:solidFill>
                <a:latin typeface="Times New Roman" panose="02020603050405020304" pitchFamily="18" charset="0"/>
                <a:ea typeface="Times New Roman" panose="02020603050405020304" pitchFamily="18" charset="0"/>
              </a:rPr>
              <a:t>的字样是什么意思</a:t>
            </a:r>
            <a:r>
              <a:rPr lang="en-US" altLang="x-none" sz="3200" b="1" dirty="0">
                <a:solidFill>
                  <a:srgbClr val="FF00FF"/>
                </a:solidFill>
                <a:latin typeface="Times New Roman" panose="02020603050405020304" pitchFamily="18" charset="0"/>
                <a:ea typeface="Times New Roman" panose="02020603050405020304"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127"/>
                                        </p:tgtEl>
                                        <p:attrNameLst>
                                          <p:attrName>style.visibility</p:attrName>
                                        </p:attrNameLst>
                                      </p:cBhvr>
                                      <p:to>
                                        <p:strVal val="visible"/>
                                      </p:to>
                                    </p:set>
                                    <p:animEffect transition="in" filter="blinds(horizontal)">
                                      <p:cBhvr>
                                        <p:cTn id="12" dur="500"/>
                                        <p:tgtEl>
                                          <p:spTgt spid="5127"/>
                                        </p:tgtEl>
                                      </p:cBhvr>
                                    </p:animEffect>
                                  </p:childTnLst>
                                </p:cTn>
                              </p:par>
                              <p:par>
                                <p:cTn id="13" presetID="3" presetClass="entr" presetSubtype="10" fill="hold" nodeType="withEffect">
                                  <p:stCondLst>
                                    <p:cond delay="0"/>
                                  </p:stCondLst>
                                  <p:childTnLst>
                                    <p:set>
                                      <p:cBhvr>
                                        <p:cTn id="14" dur="1" fill="hold">
                                          <p:stCondLst>
                                            <p:cond delay="0"/>
                                          </p:stCondLst>
                                        </p:cTn>
                                        <p:tgtEl>
                                          <p:spTgt spid="5123"/>
                                        </p:tgtEl>
                                        <p:attrNameLst>
                                          <p:attrName>style.visibility</p:attrName>
                                        </p:attrNameLst>
                                      </p:cBhvr>
                                      <p:to>
                                        <p:strVal val="visible"/>
                                      </p:to>
                                    </p:set>
                                    <p:animEffect transition="in" filter="blinds(horizontal)">
                                      <p:cBhvr>
                                        <p:cTn id="15" dur="500"/>
                                        <p:tgtEl>
                                          <p:spTgt spid="5123"/>
                                        </p:tgtEl>
                                      </p:cBhvr>
                                    </p:animEffect>
                                  </p:childTnLst>
                                </p:cTn>
                              </p:par>
                            </p:childTnLst>
                          </p:cTn>
                        </p:par>
                        <p:par>
                          <p:cTn id="16" fill="hold">
                            <p:stCondLst>
                              <p:cond delay="500"/>
                            </p:stCondLst>
                            <p:childTnLst>
                              <p:par>
                                <p:cTn id="17" presetID="2" presetClass="entr" presetSubtype="4" fill="hold" grpId="0" nodeType="afterEffect">
                                  <p:stCondLst>
                                    <p:cond delay="0"/>
                                  </p:stCondLst>
                                  <p:childTnLst>
                                    <p:set>
                                      <p:cBhvr>
                                        <p:cTn id="18" dur="1" fill="hold">
                                          <p:stCondLst>
                                            <p:cond delay="0"/>
                                          </p:stCondLst>
                                        </p:cTn>
                                        <p:tgtEl>
                                          <p:spTgt spid="5126"/>
                                        </p:tgtEl>
                                        <p:attrNameLst>
                                          <p:attrName>style.visibility</p:attrName>
                                        </p:attrNameLst>
                                      </p:cBhvr>
                                      <p:to>
                                        <p:strVal val="visible"/>
                                      </p:to>
                                    </p:set>
                                    <p:anim calcmode="lin" valueType="num">
                                      <p:cBhvr additive="base">
                                        <p:cTn id="19" dur="500" fill="hold"/>
                                        <p:tgtEl>
                                          <p:spTgt spid="5126"/>
                                        </p:tgtEl>
                                        <p:attrNameLst>
                                          <p:attrName>ppt_x</p:attrName>
                                        </p:attrNameLst>
                                      </p:cBhvr>
                                      <p:tavLst>
                                        <p:tav tm="0">
                                          <p:val>
                                            <p:strVal val="#ppt_x"/>
                                          </p:val>
                                        </p:tav>
                                        <p:tav tm="100000">
                                          <p:val>
                                            <p:strVal val="#ppt_x"/>
                                          </p:val>
                                        </p:tav>
                                      </p:tavLst>
                                    </p:anim>
                                    <p:anim calcmode="lin" valueType="num">
                                      <p:cBhvr additive="base">
                                        <p:cTn id="20" dur="500" fill="hold"/>
                                        <p:tgtEl>
                                          <p:spTgt spid="51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512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p:nvPr/>
        </p:nvSpPr>
        <p:spPr>
          <a:xfrm>
            <a:off x="1379855" y="578485"/>
            <a:ext cx="8658225" cy="2011680"/>
          </a:xfrm>
          <a:prstGeom prst="rect">
            <a:avLst/>
          </a:prstGeom>
          <a:noFill/>
          <a:ln w="9525">
            <a:noFill/>
          </a:ln>
        </p:spPr>
        <p:txBody>
          <a:bodyPr vert="horz" wrap="square" anchor="t">
            <a:spAutoFit/>
          </a:bodyPr>
          <a:lstStyle/>
          <a:p>
            <a:pPr lvl="0" eaLnBrk="1" hangingPunct="1">
              <a:lnSpc>
                <a:spcPct val="150000"/>
              </a:lnSpc>
            </a:pPr>
            <a:r>
              <a:rPr lang="en-US" altLang="x-none" sz="2800" b="1" dirty="0">
                <a:latin typeface="Times New Roman" panose="02020603050405020304" pitchFamily="18" charset="0"/>
                <a:ea typeface="Times New Roman" panose="02020603050405020304" pitchFamily="18" charset="0"/>
              </a:rPr>
              <a:t>       1.</a:t>
            </a:r>
            <a:r>
              <a:rPr lang="zh-CN" altLang="en-US" sz="2800" b="1" dirty="0">
                <a:latin typeface="Times New Roman" panose="02020603050405020304" pitchFamily="18" charset="0"/>
                <a:ea typeface="宋体" panose="02010600030101010101" pitchFamily="2" charset="-122"/>
              </a:rPr>
              <a:t>电功率：</a:t>
            </a:r>
            <a:r>
              <a:rPr lang="en-US" altLang="x-none" sz="2800" b="1" dirty="0">
                <a:latin typeface="Times New Roman" panose="02020603050405020304" pitchFamily="18" charset="0"/>
                <a:ea typeface="Times New Roman" panose="02020603050405020304" pitchFamily="18" charset="0"/>
              </a:rPr>
              <a:t> </a:t>
            </a:r>
            <a:r>
              <a:rPr lang="zh-CN" altLang="en-US" sz="2800" b="1" dirty="0">
                <a:latin typeface="Times New Roman" panose="02020603050405020304" pitchFamily="18" charset="0"/>
                <a:ea typeface="Times New Roman" panose="02020603050405020304" pitchFamily="18" charset="0"/>
                <a:sym typeface="+mn-ea"/>
              </a:rPr>
              <a:t>表示电流做功</a:t>
            </a:r>
            <a:r>
              <a:rPr lang="zh-CN" altLang="en-US" sz="2800" b="1" dirty="0">
                <a:solidFill>
                  <a:srgbClr val="C00000"/>
                </a:solidFill>
                <a:latin typeface="Times New Roman" panose="02020603050405020304" pitchFamily="18" charset="0"/>
                <a:ea typeface="Times New Roman" panose="02020603050405020304" pitchFamily="18" charset="0"/>
                <a:sym typeface="+mn-ea"/>
              </a:rPr>
              <a:t>快慢的物理量</a:t>
            </a:r>
            <a:r>
              <a:rPr lang="en-US" altLang="zh-CN" sz="2800" b="1" dirty="0">
                <a:solidFill>
                  <a:srgbClr val="C00000"/>
                </a:solidFill>
                <a:latin typeface="Times New Roman" panose="02020603050405020304" pitchFamily="18" charset="0"/>
                <a:ea typeface="Times New Roman" panose="02020603050405020304" pitchFamily="18" charset="0"/>
                <a:sym typeface="+mn-ea"/>
              </a:rPr>
              <a:t>.</a:t>
            </a:r>
            <a:r>
              <a:rPr lang="en-US" altLang="x-none" b="1" dirty="0">
                <a:latin typeface="Times New Roman" panose="02020603050405020304" pitchFamily="18" charset="0"/>
                <a:ea typeface="Times New Roman" panose="02020603050405020304" pitchFamily="18" charset="0"/>
              </a:rPr>
              <a:t>   </a:t>
            </a:r>
            <a:r>
              <a:rPr lang="zh-CN" altLang="en-US" sz="2800" b="1" dirty="0">
                <a:latin typeface="Times New Roman" panose="02020603050405020304" pitchFamily="18" charset="0"/>
                <a:ea typeface="Times New Roman" panose="02020603050405020304" pitchFamily="18" charset="0"/>
              </a:rPr>
              <a:t>电功率等于</a:t>
            </a:r>
            <a:r>
              <a:rPr lang="zh-CN" altLang="en-US" sz="2800" b="1" dirty="0">
                <a:solidFill>
                  <a:srgbClr val="000099"/>
                </a:solidFill>
                <a:latin typeface="Times New Roman" panose="02020603050405020304" pitchFamily="18" charset="0"/>
                <a:ea typeface="Times New Roman" panose="02020603050405020304" pitchFamily="18" charset="0"/>
              </a:rPr>
              <a:t>电流所做的功</a:t>
            </a:r>
            <a:r>
              <a:rPr lang="zh-CN" altLang="en-US" sz="2800" b="1" dirty="0">
                <a:latin typeface="Times New Roman" panose="02020603050405020304" pitchFamily="18" charset="0"/>
                <a:ea typeface="Times New Roman" panose="02020603050405020304" pitchFamily="18" charset="0"/>
              </a:rPr>
              <a:t>（</a:t>
            </a:r>
            <a:r>
              <a:rPr lang="en-US" altLang="x-none" sz="2800" b="1" i="1" dirty="0">
                <a:solidFill>
                  <a:srgbClr val="C00000"/>
                </a:solidFill>
                <a:latin typeface="Times New Roman" panose="02020603050405020304" pitchFamily="18" charset="0"/>
                <a:ea typeface="Times New Roman" panose="02020603050405020304" pitchFamily="18" charset="0"/>
              </a:rPr>
              <a:t>W</a:t>
            </a:r>
            <a:r>
              <a:rPr lang="zh-CN" altLang="en-US" sz="2800" b="1" dirty="0">
                <a:latin typeface="Times New Roman" panose="02020603050405020304" pitchFamily="18" charset="0"/>
                <a:ea typeface="Times New Roman" panose="02020603050405020304" pitchFamily="18" charset="0"/>
              </a:rPr>
              <a:t>）与</a:t>
            </a:r>
            <a:r>
              <a:rPr lang="zh-CN" altLang="en-US" sz="2800" b="1" dirty="0">
                <a:solidFill>
                  <a:srgbClr val="000099"/>
                </a:solidFill>
                <a:latin typeface="Times New Roman" panose="02020603050405020304" pitchFamily="18" charset="0"/>
                <a:ea typeface="Times New Roman" panose="02020603050405020304" pitchFamily="18" charset="0"/>
              </a:rPr>
              <a:t>时间</a:t>
            </a:r>
            <a:r>
              <a:rPr lang="zh-CN" altLang="en-US" sz="2800" b="1" dirty="0">
                <a:latin typeface="Times New Roman" panose="02020603050405020304" pitchFamily="18" charset="0"/>
                <a:ea typeface="Times New Roman" panose="02020603050405020304" pitchFamily="18" charset="0"/>
              </a:rPr>
              <a:t>（</a:t>
            </a:r>
            <a:r>
              <a:rPr lang="en-US" altLang="x-none" sz="2800" b="1" i="1" dirty="0">
                <a:solidFill>
                  <a:srgbClr val="C00000"/>
                </a:solidFill>
                <a:latin typeface="Times New Roman" panose="02020603050405020304" pitchFamily="18" charset="0"/>
                <a:ea typeface="Times New Roman" panose="02020603050405020304" pitchFamily="18" charset="0"/>
              </a:rPr>
              <a:t>t</a:t>
            </a:r>
            <a:r>
              <a:rPr lang="zh-CN" altLang="en-US" sz="2800" b="1" dirty="0">
                <a:latin typeface="Times New Roman" panose="02020603050405020304" pitchFamily="18" charset="0"/>
                <a:ea typeface="Times New Roman" panose="02020603050405020304" pitchFamily="18" charset="0"/>
              </a:rPr>
              <a:t>）之比（</a:t>
            </a:r>
            <a:r>
              <a:rPr lang="zh-CN" altLang="en-US" sz="2800" b="1" dirty="0">
                <a:solidFill>
                  <a:srgbClr val="000099"/>
                </a:solidFill>
                <a:latin typeface="Times New Roman" panose="02020603050405020304" pitchFamily="18" charset="0"/>
                <a:ea typeface="Times New Roman" panose="02020603050405020304" pitchFamily="18" charset="0"/>
              </a:rPr>
              <a:t>单位时间内电流所做的功</a:t>
            </a:r>
            <a:r>
              <a:rPr lang="zh-CN" altLang="en-US" sz="2800" b="1" dirty="0">
                <a:latin typeface="Times New Roman" panose="02020603050405020304" pitchFamily="18" charset="0"/>
                <a:ea typeface="Times New Roman" panose="02020603050405020304" pitchFamily="18" charset="0"/>
              </a:rPr>
              <a:t>）</a:t>
            </a:r>
          </a:p>
        </p:txBody>
      </p:sp>
      <p:pic>
        <p:nvPicPr>
          <p:cNvPr id="9222" name="TextBox 1"/>
          <p:cNvPicPr>
            <a:picLocks noRot="1" noChangeAspect="1" noEditPoints="1"/>
          </p:cNvPicPr>
          <p:nvPr/>
        </p:nvPicPr>
        <p:blipFill>
          <a:blip r:embed="rId2"/>
          <a:stretch>
            <a:fillRect/>
          </a:stretch>
        </p:blipFill>
        <p:spPr>
          <a:xfrm>
            <a:off x="3451225" y="2590165"/>
            <a:ext cx="914400" cy="821690"/>
          </a:xfrm>
          <a:prstGeom prst="rect">
            <a:avLst/>
          </a:prstGeom>
          <a:noFill/>
          <a:ln w="9525">
            <a:noFill/>
          </a:ln>
        </p:spPr>
      </p:pic>
      <p:sp>
        <p:nvSpPr>
          <p:cNvPr id="9223" name="TextBox 2"/>
          <p:cNvSpPr txBox="1"/>
          <p:nvPr/>
        </p:nvSpPr>
        <p:spPr>
          <a:xfrm>
            <a:off x="1379855" y="2724785"/>
            <a:ext cx="4116070" cy="521970"/>
          </a:xfrm>
          <a:prstGeom prst="rect">
            <a:avLst/>
          </a:prstGeom>
          <a:noFill/>
          <a:ln w="9525">
            <a:noFill/>
          </a:ln>
        </p:spPr>
        <p:txBody>
          <a:bodyPr vert="horz" wrap="square" anchor="t">
            <a:spAutoFit/>
          </a:bodyPr>
          <a:lstStyle/>
          <a:p>
            <a:pPr lvl="0" eaLnBrk="1" hangingPunct="1"/>
            <a:r>
              <a:rPr lang="en-US" altLang="zh-CN" sz="2800" b="1" dirty="0">
                <a:solidFill>
                  <a:srgbClr val="003300"/>
                </a:solidFill>
                <a:latin typeface="Comic Sans MS" panose="030F0702030302020204" pitchFamily="2" charset="0"/>
                <a:ea typeface="宋体" panose="02010600030101010101" pitchFamily="2" charset="-122"/>
              </a:rPr>
              <a:t>   </a:t>
            </a:r>
            <a:r>
              <a:rPr lang="en-US" altLang="x-none" sz="2800" b="1" dirty="0">
                <a:latin typeface="Times New Roman" panose="02020603050405020304" pitchFamily="18" charset="0"/>
                <a:ea typeface="Times New Roman" panose="02020603050405020304" pitchFamily="18" charset="0"/>
                <a:sym typeface="+mn-ea"/>
              </a:rPr>
              <a:t>2</a:t>
            </a:r>
            <a:r>
              <a:rPr lang="en-US" altLang="zh-CN" sz="2800" b="1" dirty="0">
                <a:solidFill>
                  <a:srgbClr val="003300"/>
                </a:solidFill>
                <a:latin typeface="Comic Sans MS" panose="030F0702030302020204" pitchFamily="2" charset="0"/>
                <a:ea typeface="宋体" panose="02010600030101010101" pitchFamily="2" charset="-122"/>
              </a:rPr>
              <a:t>.</a:t>
            </a:r>
            <a:r>
              <a:rPr lang="zh-CN" altLang="en-US" sz="2800" b="1" dirty="0">
                <a:solidFill>
                  <a:srgbClr val="003300"/>
                </a:solidFill>
                <a:latin typeface="Comic Sans MS" panose="030F0702030302020204" pitchFamily="2" charset="0"/>
                <a:ea typeface="宋体" panose="02010600030101010101" pitchFamily="2" charset="-122"/>
              </a:rPr>
              <a:t>定义式：    </a:t>
            </a:r>
            <a:r>
              <a:rPr lang="en-US" altLang="zh-CN" sz="2800" b="1" dirty="0">
                <a:solidFill>
                  <a:srgbClr val="003300"/>
                </a:solidFill>
                <a:latin typeface="Comic Sans MS" panose="030F0702030302020204" pitchFamily="2" charset="0"/>
                <a:ea typeface="宋体" panose="02010600030101010101" pitchFamily="2" charset="-122"/>
              </a:rPr>
              <a:t>=</a:t>
            </a:r>
            <a:r>
              <a:rPr lang="en-US" altLang="zh-CN" sz="2800" b="1" dirty="0">
                <a:solidFill>
                  <a:srgbClr val="003300"/>
                </a:solidFill>
                <a:latin typeface="+mj-ea"/>
                <a:ea typeface="+mj-ea"/>
              </a:rPr>
              <a:t>UI</a:t>
            </a:r>
          </a:p>
        </p:txBody>
      </p:sp>
      <p:sp>
        <p:nvSpPr>
          <p:cNvPr id="2" name="TextBox 2"/>
          <p:cNvSpPr txBox="1"/>
          <p:nvPr/>
        </p:nvSpPr>
        <p:spPr>
          <a:xfrm>
            <a:off x="1459230" y="3488055"/>
            <a:ext cx="7519035" cy="521970"/>
          </a:xfrm>
          <a:prstGeom prst="rect">
            <a:avLst/>
          </a:prstGeom>
          <a:noFill/>
          <a:ln w="9525">
            <a:noFill/>
          </a:ln>
        </p:spPr>
        <p:txBody>
          <a:bodyPr vert="horz" wrap="square" anchor="t">
            <a:spAutoFit/>
          </a:bodyPr>
          <a:lstStyle/>
          <a:p>
            <a:pPr lvl="0" eaLnBrk="1" hangingPunct="1"/>
            <a:r>
              <a:rPr lang="zh-CN" altLang="en-US" sz="2800" b="1" dirty="0">
                <a:solidFill>
                  <a:srgbClr val="003300"/>
                </a:solidFill>
                <a:latin typeface="Comic Sans MS" panose="030F0702030302020204" pitchFamily="2" charset="0"/>
                <a:ea typeface="宋体" panose="02010600030101010101" pitchFamily="2" charset="-122"/>
              </a:rPr>
              <a:t>推导公式</a:t>
            </a:r>
            <a:r>
              <a:rPr lang="en-US" altLang="zh-CN" sz="2800" b="1" dirty="0">
                <a:solidFill>
                  <a:srgbClr val="003300"/>
                </a:solidFill>
                <a:latin typeface="Comic Sans MS" panose="030F0702030302020204" pitchFamily="2" charset="0"/>
                <a:ea typeface="宋体" panose="02010600030101010101" pitchFamily="2" charset="-122"/>
              </a:rPr>
              <a:t>:</a:t>
            </a:r>
            <a:r>
              <a:rPr lang="en-US" altLang="zh-CN" sz="2800" b="1" dirty="0">
                <a:solidFill>
                  <a:srgbClr val="003300"/>
                </a:solidFill>
                <a:latin typeface="+mj-ea"/>
                <a:ea typeface="+mj-ea"/>
              </a:rPr>
              <a:t>P=I</a:t>
            </a:r>
            <a:r>
              <a:rPr lang="en-US" altLang="zh-CN" sz="2800" b="1" baseline="30000" dirty="0">
                <a:solidFill>
                  <a:srgbClr val="003300"/>
                </a:solidFill>
                <a:latin typeface="+mj-ea"/>
                <a:ea typeface="+mj-ea"/>
              </a:rPr>
              <a:t>2</a:t>
            </a:r>
            <a:r>
              <a:rPr lang="en-US" altLang="zh-CN" sz="2800" b="1" dirty="0">
                <a:solidFill>
                  <a:srgbClr val="003300"/>
                </a:solidFill>
                <a:latin typeface="+mj-ea"/>
                <a:ea typeface="+mj-ea"/>
              </a:rPr>
              <a:t>R=(U</a:t>
            </a:r>
            <a:r>
              <a:rPr lang="en-US" altLang="zh-CN" sz="2800" b="1" baseline="30000" dirty="0">
                <a:solidFill>
                  <a:srgbClr val="003300"/>
                </a:solidFill>
                <a:latin typeface="+mj-ea"/>
                <a:ea typeface="+mj-ea"/>
              </a:rPr>
              <a:t>2</a:t>
            </a:r>
            <a:r>
              <a:rPr lang="en-US" altLang="zh-CN" sz="2800" b="1" dirty="0">
                <a:solidFill>
                  <a:srgbClr val="003300"/>
                </a:solidFill>
                <a:latin typeface="+mj-ea"/>
                <a:ea typeface="+mj-ea"/>
              </a:rPr>
              <a:t>/R)(</a:t>
            </a:r>
            <a:r>
              <a:rPr lang="zh-CN" altLang="en-US" sz="2800" b="1" dirty="0">
                <a:solidFill>
                  <a:srgbClr val="003300"/>
                </a:solidFill>
                <a:latin typeface="+mj-ea"/>
                <a:ea typeface="+mj-ea"/>
              </a:rPr>
              <a:t>只适用于纯电阻电路</a:t>
            </a:r>
            <a:r>
              <a:rPr lang="en-US" altLang="zh-CN" sz="2800" b="1" dirty="0">
                <a:solidFill>
                  <a:srgbClr val="003300"/>
                </a:solidFill>
                <a:latin typeface="+mj-ea"/>
                <a:ea typeface="+mj-ea"/>
              </a:rPr>
              <a:t>)</a:t>
            </a:r>
          </a:p>
        </p:txBody>
      </p:sp>
      <p:sp>
        <p:nvSpPr>
          <p:cNvPr id="9219" name="Text Box 5"/>
          <p:cNvSpPr txBox="1"/>
          <p:nvPr/>
        </p:nvSpPr>
        <p:spPr>
          <a:xfrm>
            <a:off x="1459230" y="4333240"/>
            <a:ext cx="4337050" cy="448310"/>
          </a:xfrm>
          <a:prstGeom prst="rect">
            <a:avLst/>
          </a:prstGeom>
          <a:noFill/>
          <a:ln w="9525">
            <a:noFill/>
          </a:ln>
        </p:spPr>
        <p:txBody>
          <a:bodyPr vert="horz" wrap="square" lIns="18000" tIns="10800" rIns="0" bIns="10800" anchor="t">
            <a:spAutoFit/>
          </a:bodyPr>
          <a:lstStyle/>
          <a:p>
            <a:pPr lvl="0" eaLnBrk="1" hangingPunct="1">
              <a:spcBef>
                <a:spcPct val="50000"/>
              </a:spcBef>
            </a:pPr>
            <a:r>
              <a:rPr lang="en-US" altLang="x-none" sz="2800" b="1" i="1" dirty="0">
                <a:solidFill>
                  <a:srgbClr val="000000"/>
                </a:solidFill>
                <a:latin typeface="Times New Roman" panose="02020603050405020304" pitchFamily="18" charset="0"/>
                <a:ea typeface="Times New Roman" panose="02020603050405020304" pitchFamily="18" charset="0"/>
              </a:rPr>
              <a:t>W</a:t>
            </a:r>
            <a:r>
              <a:rPr lang="zh-CN" altLang="en-US" sz="2800" b="1" dirty="0">
                <a:solidFill>
                  <a:srgbClr val="000000"/>
                </a:solidFill>
                <a:latin typeface="Times New Roman" panose="02020603050405020304" pitchFamily="18" charset="0"/>
                <a:ea typeface="Times New Roman" panose="02020603050405020304" pitchFamily="18" charset="0"/>
              </a:rPr>
              <a:t>（电功）</a:t>
            </a:r>
            <a:r>
              <a:rPr lang="en-US" altLang="x-none" sz="2800" b="1" dirty="0">
                <a:solidFill>
                  <a:srgbClr val="000000"/>
                </a:solidFill>
                <a:latin typeface="Times New Roman" panose="02020603050405020304" pitchFamily="18" charset="0"/>
                <a:ea typeface="Times New Roman" panose="02020603050405020304" pitchFamily="18" charset="0"/>
              </a:rPr>
              <a:t>—</a:t>
            </a:r>
            <a:r>
              <a:rPr lang="zh-CN" altLang="en-US" sz="2800" b="1" dirty="0">
                <a:solidFill>
                  <a:srgbClr val="000000"/>
                </a:solidFill>
                <a:latin typeface="Times New Roman" panose="02020603050405020304" pitchFamily="18" charset="0"/>
                <a:ea typeface="Times New Roman" panose="02020603050405020304" pitchFamily="18" charset="0"/>
              </a:rPr>
              <a:t>焦耳（</a:t>
            </a:r>
            <a:r>
              <a:rPr lang="en-US" altLang="x-none" sz="2800" b="1" dirty="0">
                <a:solidFill>
                  <a:srgbClr val="000000"/>
                </a:solidFill>
                <a:latin typeface="Times New Roman" panose="02020603050405020304" pitchFamily="18" charset="0"/>
                <a:ea typeface="Times New Roman" panose="02020603050405020304" pitchFamily="18" charset="0"/>
              </a:rPr>
              <a:t>J</a:t>
            </a:r>
            <a:r>
              <a:rPr lang="zh-CN" altLang="en-US" sz="2800" b="1" dirty="0">
                <a:solidFill>
                  <a:srgbClr val="000000"/>
                </a:solidFill>
                <a:latin typeface="Times New Roman" panose="02020603050405020304" pitchFamily="18" charset="0"/>
                <a:ea typeface="Times New Roman" panose="02020603050405020304" pitchFamily="18" charset="0"/>
              </a:rPr>
              <a:t>）</a:t>
            </a:r>
            <a:r>
              <a:rPr lang="en-US" altLang="x-none" b="1" dirty="0">
                <a:solidFill>
                  <a:srgbClr val="000000"/>
                </a:solidFill>
                <a:latin typeface="Times New Roman" panose="02020603050405020304" pitchFamily="18" charset="0"/>
                <a:ea typeface="Times New Roman" panose="02020603050405020304" pitchFamily="18" charset="0"/>
              </a:rPr>
              <a:t>    </a:t>
            </a:r>
          </a:p>
        </p:txBody>
      </p:sp>
      <p:sp>
        <p:nvSpPr>
          <p:cNvPr id="9220" name="Text Box 6"/>
          <p:cNvSpPr txBox="1"/>
          <p:nvPr/>
        </p:nvSpPr>
        <p:spPr>
          <a:xfrm>
            <a:off x="1458913" y="5121275"/>
            <a:ext cx="3382962" cy="448310"/>
          </a:xfrm>
          <a:prstGeom prst="rect">
            <a:avLst/>
          </a:prstGeom>
          <a:noFill/>
          <a:ln w="9525">
            <a:noFill/>
          </a:ln>
        </p:spPr>
        <p:txBody>
          <a:bodyPr vert="horz" wrap="square" lIns="18000" tIns="10800" rIns="0" bIns="10800" anchor="t">
            <a:spAutoFit/>
          </a:bodyPr>
          <a:lstStyle/>
          <a:p>
            <a:pPr lvl="0" eaLnBrk="1" hangingPunct="1">
              <a:spcBef>
                <a:spcPct val="50000"/>
              </a:spcBef>
            </a:pPr>
            <a:r>
              <a:rPr lang="en-US" altLang="x-none" sz="2800" b="1" i="1" dirty="0">
                <a:solidFill>
                  <a:srgbClr val="000000"/>
                </a:solidFill>
                <a:latin typeface="Times New Roman" panose="02020603050405020304" pitchFamily="18" charset="0"/>
                <a:ea typeface="Times New Roman" panose="02020603050405020304" pitchFamily="18" charset="0"/>
              </a:rPr>
              <a:t>t </a:t>
            </a:r>
            <a:r>
              <a:rPr lang="zh-CN" altLang="en-US" sz="2800" b="1" dirty="0">
                <a:solidFill>
                  <a:srgbClr val="000000"/>
                </a:solidFill>
                <a:latin typeface="Times New Roman" panose="02020603050405020304" pitchFamily="18" charset="0"/>
                <a:ea typeface="Times New Roman" panose="02020603050405020304" pitchFamily="18" charset="0"/>
              </a:rPr>
              <a:t>（时间）</a:t>
            </a:r>
            <a:r>
              <a:rPr lang="en-US" altLang="x-none" sz="2800" b="1" dirty="0">
                <a:solidFill>
                  <a:srgbClr val="000000"/>
                </a:solidFill>
                <a:latin typeface="Times New Roman" panose="02020603050405020304" pitchFamily="18" charset="0"/>
                <a:ea typeface="Times New Roman" panose="02020603050405020304" pitchFamily="18" charset="0"/>
              </a:rPr>
              <a:t>— </a:t>
            </a:r>
            <a:r>
              <a:rPr lang="zh-CN" altLang="en-US" sz="2800" b="1" dirty="0">
                <a:solidFill>
                  <a:srgbClr val="000000"/>
                </a:solidFill>
                <a:latin typeface="Times New Roman" panose="02020603050405020304" pitchFamily="18" charset="0"/>
                <a:ea typeface="Times New Roman" panose="02020603050405020304" pitchFamily="18" charset="0"/>
              </a:rPr>
              <a:t>秒（</a:t>
            </a:r>
            <a:r>
              <a:rPr lang="en-US" altLang="x-none" sz="2800" b="1" dirty="0">
                <a:solidFill>
                  <a:srgbClr val="000000"/>
                </a:solidFill>
                <a:latin typeface="Times New Roman" panose="02020603050405020304" pitchFamily="18" charset="0"/>
                <a:ea typeface="Times New Roman" panose="02020603050405020304" pitchFamily="18" charset="0"/>
              </a:rPr>
              <a:t>s</a:t>
            </a:r>
            <a:r>
              <a:rPr lang="zh-CN" altLang="en-US" sz="2800" b="1" dirty="0">
                <a:solidFill>
                  <a:srgbClr val="000000"/>
                </a:solidFill>
                <a:latin typeface="Times New Roman" panose="02020603050405020304" pitchFamily="18" charset="0"/>
                <a:ea typeface="Times New Roman" panose="02020603050405020304" pitchFamily="18" charset="0"/>
              </a:rPr>
              <a:t>）</a:t>
            </a:r>
            <a:r>
              <a:rPr lang="en-US" altLang="x-none" b="1" dirty="0">
                <a:solidFill>
                  <a:srgbClr val="000000"/>
                </a:solidFill>
                <a:latin typeface="Times New Roman" panose="02020603050405020304" pitchFamily="18" charset="0"/>
                <a:ea typeface="Times New Roman" panose="02020603050405020304" pitchFamily="18" charset="0"/>
              </a:rPr>
              <a:t>    </a:t>
            </a:r>
          </a:p>
        </p:txBody>
      </p:sp>
      <p:sp>
        <p:nvSpPr>
          <p:cNvPr id="9221" name="Text Box 7"/>
          <p:cNvSpPr txBox="1"/>
          <p:nvPr/>
        </p:nvSpPr>
        <p:spPr>
          <a:xfrm>
            <a:off x="5248275" y="4781233"/>
            <a:ext cx="4183063" cy="448310"/>
          </a:xfrm>
          <a:prstGeom prst="rect">
            <a:avLst/>
          </a:prstGeom>
          <a:noFill/>
          <a:ln w="9525">
            <a:noFill/>
          </a:ln>
        </p:spPr>
        <p:txBody>
          <a:bodyPr vert="horz" wrap="square" lIns="18000" tIns="10800" rIns="0" bIns="10800" anchor="t">
            <a:spAutoFit/>
          </a:bodyPr>
          <a:lstStyle/>
          <a:p>
            <a:pPr lvl="0" eaLnBrk="1" hangingPunct="1">
              <a:spcBef>
                <a:spcPct val="50000"/>
              </a:spcBef>
            </a:pPr>
            <a:r>
              <a:rPr lang="en-US" altLang="x-none" sz="2800" b="1" i="1" dirty="0">
                <a:solidFill>
                  <a:srgbClr val="C00000"/>
                </a:solidFill>
                <a:latin typeface="Times New Roman" panose="02020603050405020304" pitchFamily="18" charset="0"/>
                <a:ea typeface="Times New Roman" panose="02020603050405020304" pitchFamily="18" charset="0"/>
              </a:rPr>
              <a:t>P</a:t>
            </a:r>
            <a:r>
              <a:rPr lang="zh-CN" altLang="en-US" sz="2800" b="1" dirty="0">
                <a:solidFill>
                  <a:srgbClr val="C00000"/>
                </a:solidFill>
                <a:latin typeface="Times New Roman" panose="02020603050405020304" pitchFamily="18" charset="0"/>
                <a:ea typeface="Times New Roman" panose="02020603050405020304" pitchFamily="18" charset="0"/>
              </a:rPr>
              <a:t>（电功率）</a:t>
            </a:r>
            <a:r>
              <a:rPr lang="en-US" altLang="x-none" sz="2800" b="1" dirty="0">
                <a:solidFill>
                  <a:srgbClr val="C00000"/>
                </a:solidFill>
                <a:latin typeface="Times New Roman" panose="02020603050405020304" pitchFamily="18" charset="0"/>
                <a:ea typeface="Times New Roman" panose="02020603050405020304" pitchFamily="18" charset="0"/>
              </a:rPr>
              <a:t>—</a:t>
            </a:r>
            <a:r>
              <a:rPr lang="zh-CN" altLang="en-US" sz="2800" b="1" dirty="0">
                <a:solidFill>
                  <a:srgbClr val="C00000"/>
                </a:solidFill>
                <a:latin typeface="Times New Roman" panose="02020603050405020304" pitchFamily="18" charset="0"/>
                <a:ea typeface="Times New Roman" panose="02020603050405020304" pitchFamily="18" charset="0"/>
              </a:rPr>
              <a:t>瓦特（</a:t>
            </a:r>
            <a:r>
              <a:rPr lang="en-US" altLang="x-none" sz="2800" b="1" dirty="0">
                <a:solidFill>
                  <a:srgbClr val="C00000"/>
                </a:solidFill>
                <a:latin typeface="Times New Roman" panose="02020603050405020304" pitchFamily="18" charset="0"/>
                <a:ea typeface="Times New Roman" panose="02020603050405020304" pitchFamily="18" charset="0"/>
              </a:rPr>
              <a:t>W</a:t>
            </a:r>
            <a:r>
              <a:rPr lang="zh-CN" altLang="en-US" sz="2800" b="1" dirty="0">
                <a:solidFill>
                  <a:srgbClr val="C00000"/>
                </a:solidFill>
                <a:latin typeface="Times New Roman" panose="02020603050405020304" pitchFamily="18" charset="0"/>
                <a:ea typeface="Times New Roman" panose="02020603050405020304" pitchFamily="18" charset="0"/>
              </a:rPr>
              <a:t>）</a:t>
            </a:r>
            <a:r>
              <a:rPr lang="en-US" altLang="x-none" b="1" dirty="0">
                <a:solidFill>
                  <a:srgbClr val="C00000"/>
                </a:solidFill>
                <a:latin typeface="Times New Roman" panose="02020603050405020304" pitchFamily="18" charset="0"/>
                <a:ea typeface="Times New Roman" panose="02020603050405020304" pitchFamily="18" charset="0"/>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fade">
                                      <p:cBhvr>
                                        <p:cTn id="7" dur="500"/>
                                        <p:tgtEl>
                                          <p:spTgt spid="921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223"/>
                                        </p:tgtEl>
                                        <p:attrNameLst>
                                          <p:attrName>style.visibility</p:attrName>
                                        </p:attrNameLst>
                                      </p:cBhvr>
                                      <p:to>
                                        <p:strVal val="visible"/>
                                      </p:to>
                                    </p:set>
                                    <p:animEffect transition="in" filter="fade">
                                      <p:cBhvr>
                                        <p:cTn id="12" dur="500"/>
                                        <p:tgtEl>
                                          <p:spTgt spid="9223"/>
                                        </p:tgtEl>
                                      </p:cBhvr>
                                    </p:animEffect>
                                  </p:childTnLst>
                                </p:cTn>
                              </p:par>
                              <p:par>
                                <p:cTn id="13" presetID="10" presetClass="entr" presetSubtype="0" fill="hold" nodeType="withEffect">
                                  <p:stCondLst>
                                    <p:cond delay="0"/>
                                  </p:stCondLst>
                                  <p:childTnLst>
                                    <p:set>
                                      <p:cBhvr>
                                        <p:cTn id="14" dur="1" fill="hold">
                                          <p:stCondLst>
                                            <p:cond delay="0"/>
                                          </p:stCondLst>
                                        </p:cTn>
                                        <p:tgtEl>
                                          <p:spTgt spid="9222"/>
                                        </p:tgtEl>
                                        <p:attrNameLst>
                                          <p:attrName>style.visibility</p:attrName>
                                        </p:attrNameLst>
                                      </p:cBhvr>
                                      <p:to>
                                        <p:strVal val="visible"/>
                                      </p:to>
                                    </p:set>
                                    <p:animEffect transition="in" filter="fade">
                                      <p:cBhvr>
                                        <p:cTn id="15" dur="500"/>
                                        <p:tgtEl>
                                          <p:spTgt spid="9222"/>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9219"/>
                                        </p:tgtEl>
                                        <p:attrNameLst>
                                          <p:attrName>style.visibility</p:attrName>
                                        </p:attrNameLst>
                                      </p:cBhvr>
                                      <p:to>
                                        <p:strVal val="visible"/>
                                      </p:to>
                                    </p:set>
                                    <p:animEffect transition="in" filter="fade">
                                      <p:cBhvr>
                                        <p:cTn id="25" dur="500"/>
                                        <p:tgtEl>
                                          <p:spTgt spid="9219"/>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9220"/>
                                        </p:tgtEl>
                                        <p:attrNameLst>
                                          <p:attrName>style.visibility</p:attrName>
                                        </p:attrNameLst>
                                      </p:cBhvr>
                                      <p:to>
                                        <p:strVal val="visible"/>
                                      </p:to>
                                    </p:set>
                                    <p:animEffect transition="in" filter="fade">
                                      <p:cBhvr>
                                        <p:cTn id="30" dur="500"/>
                                        <p:tgtEl>
                                          <p:spTgt spid="9220"/>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9221"/>
                                        </p:tgtEl>
                                        <p:attrNameLst>
                                          <p:attrName>style.visibility</p:attrName>
                                        </p:attrNameLst>
                                      </p:cBhvr>
                                      <p:to>
                                        <p:strVal val="visible"/>
                                      </p:to>
                                    </p:set>
                                    <p:animEffect transition="in" filter="fade">
                                      <p:cBhvr>
                                        <p:cTn id="35" dur="500"/>
                                        <p:tgtEl>
                                          <p:spTgt spid="92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p:bldP spid="9223" grpId="0"/>
      <p:bldP spid="2" grpId="0"/>
      <p:bldP spid="9219" grpId="0"/>
      <p:bldP spid="9220" grpId="0"/>
      <p:bldP spid="922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7" name="矩形 4"/>
          <p:cNvSpPr/>
          <p:nvPr/>
        </p:nvSpPr>
        <p:spPr>
          <a:xfrm>
            <a:off x="1583055" y="427038"/>
            <a:ext cx="4227195" cy="618490"/>
          </a:xfrm>
          <a:prstGeom prst="rect">
            <a:avLst/>
          </a:prstGeom>
          <a:gradFill rotWithShape="1">
            <a:gsLst>
              <a:gs pos="0">
                <a:srgbClr val="2C5D98">
                  <a:alpha val="100000"/>
                </a:srgbClr>
              </a:gs>
              <a:gs pos="80000">
                <a:srgbClr val="3C7BC7">
                  <a:alpha val="100000"/>
                </a:srgbClr>
              </a:gs>
              <a:gs pos="100000">
                <a:srgbClr val="3A7CCB">
                  <a:alpha val="100000"/>
                </a:srgbClr>
              </a:gs>
            </a:gsLst>
            <a:lin ang="5400000"/>
            <a:tileRect/>
          </a:gradFill>
          <a:ln w="9525" cap="flat" cmpd="sng">
            <a:solidFill>
              <a:srgbClr val="4A7EBB"/>
            </a:solidFill>
            <a:prstDash val="solid"/>
            <a:miter/>
            <a:headEnd type="none" w="med" len="med"/>
            <a:tailEnd type="none" w="med" len="med"/>
          </a:ln>
          <a:effectLst>
            <a:outerShdw dist="23000" dir="5400000" algn="ctr" rotWithShape="0">
              <a:srgbClr val="000000">
                <a:alpha val="25000"/>
              </a:srgbClr>
            </a:outerShdw>
          </a:effectLst>
        </p:spPr>
        <p:txBody>
          <a:bodyPr vert="horz" wrap="none" anchor="t">
            <a:spAutoFit/>
          </a:bodyPr>
          <a:lstStyle/>
          <a:p>
            <a:pPr lvl="0" eaLnBrk="1" hangingPunct="1"/>
            <a:r>
              <a:rPr lang="en-US" altLang="zh-CN" sz="3200" b="1" dirty="0">
                <a:solidFill>
                  <a:srgbClr val="FFFFFF"/>
                </a:solidFill>
                <a:latin typeface="Comic Sans MS" panose="030F0702030302020204" pitchFamily="2" charset="0"/>
                <a:ea typeface="宋体" panose="02010600030101010101" pitchFamily="2" charset="-122"/>
              </a:rPr>
              <a:t>3.</a:t>
            </a:r>
            <a:r>
              <a:rPr lang="zh-CN" altLang="en-US" sz="3200" b="1" dirty="0">
                <a:solidFill>
                  <a:srgbClr val="FFFFFF"/>
                </a:solidFill>
                <a:latin typeface="Comic Sans MS" panose="030F0702030302020204" pitchFamily="2" charset="0"/>
                <a:ea typeface="宋体" panose="02010600030101010101" pitchFamily="2" charset="-122"/>
              </a:rPr>
              <a:t>额定电压  额定功率</a:t>
            </a:r>
          </a:p>
        </p:txBody>
      </p:sp>
      <p:sp>
        <p:nvSpPr>
          <p:cNvPr id="15362" name="Rectangle 2"/>
          <p:cNvSpPr/>
          <p:nvPr/>
        </p:nvSpPr>
        <p:spPr>
          <a:xfrm>
            <a:off x="887095" y="1045845"/>
            <a:ext cx="8532495" cy="1115060"/>
          </a:xfrm>
          <a:prstGeom prst="rect">
            <a:avLst/>
          </a:prstGeom>
          <a:noFill/>
          <a:ln w="9525">
            <a:noFill/>
          </a:ln>
        </p:spPr>
        <p:txBody>
          <a:bodyPr vert="horz" wrap="square" anchor="t">
            <a:spAutoFit/>
          </a:bodyPr>
          <a:lstStyle/>
          <a:p>
            <a:pPr lvl="0" eaLnBrk="1" hangingPunct="1">
              <a:lnSpc>
                <a:spcPct val="120000"/>
              </a:lnSpc>
            </a:pPr>
            <a:r>
              <a:rPr lang="zh-CN" altLang="en-US" sz="2800" b="1" dirty="0">
                <a:latin typeface="Times New Roman" panose="02020603050405020304" pitchFamily="18" charset="0"/>
                <a:ea typeface="Times New Roman" panose="02020603050405020304" pitchFamily="18" charset="0"/>
              </a:rPr>
              <a:t>　　</a:t>
            </a:r>
            <a:r>
              <a:rPr lang="en-US" altLang="zh-CN" sz="2800" b="1" dirty="0">
                <a:latin typeface="Times New Roman" panose="02020603050405020304" pitchFamily="18" charset="0"/>
                <a:ea typeface="Times New Roman" panose="02020603050405020304" pitchFamily="18" charset="0"/>
              </a:rPr>
              <a:t>(1)</a:t>
            </a:r>
            <a:r>
              <a:rPr lang="zh-CN" altLang="en-US" sz="2800" b="1" dirty="0">
                <a:latin typeface="Times New Roman" panose="02020603050405020304" pitchFamily="18" charset="0"/>
                <a:ea typeface="Times New Roman" panose="02020603050405020304" pitchFamily="18" charset="0"/>
              </a:rPr>
              <a:t>额定电压：用电器正常工作时的电压</a:t>
            </a:r>
            <a:r>
              <a:rPr lang="en-US" altLang="zh-CN" sz="2800" b="1" dirty="0">
                <a:latin typeface="Times New Roman" panose="02020603050405020304" pitchFamily="18" charset="0"/>
                <a:ea typeface="Times New Roman" panose="02020603050405020304" pitchFamily="18" charset="0"/>
              </a:rPr>
              <a:t>.</a:t>
            </a:r>
            <a:endParaRPr lang="en-US" altLang="zh-CN" sz="2800" b="1" i="1" dirty="0">
              <a:latin typeface="Times New Roman" panose="02020603050405020304" pitchFamily="18" charset="0"/>
              <a:ea typeface="Times New Roman" panose="02020603050405020304" pitchFamily="18" charset="0"/>
            </a:endParaRPr>
          </a:p>
          <a:p>
            <a:pPr lvl="0" eaLnBrk="1" hangingPunct="1">
              <a:lnSpc>
                <a:spcPct val="120000"/>
              </a:lnSpc>
            </a:pPr>
            <a:r>
              <a:rPr lang="zh-CN" altLang="en-US" sz="2800" b="1" dirty="0">
                <a:latin typeface="Times New Roman" panose="02020603050405020304" pitchFamily="18" charset="0"/>
                <a:ea typeface="Times New Roman" panose="02020603050405020304" pitchFamily="18" charset="0"/>
              </a:rPr>
              <a:t>　　</a:t>
            </a:r>
            <a:r>
              <a:rPr lang="en-US" altLang="zh-CN" sz="2800" b="1" dirty="0">
                <a:latin typeface="Times New Roman" panose="02020603050405020304" pitchFamily="18" charset="0"/>
                <a:ea typeface="Times New Roman" panose="02020603050405020304" pitchFamily="18" charset="0"/>
              </a:rPr>
              <a:t>(2)</a:t>
            </a:r>
            <a:r>
              <a:rPr lang="zh-CN" altLang="en-US" sz="2800" b="1" dirty="0">
                <a:latin typeface="Times New Roman" panose="02020603050405020304" pitchFamily="18" charset="0"/>
                <a:ea typeface="Times New Roman" panose="02020603050405020304" pitchFamily="18" charset="0"/>
              </a:rPr>
              <a:t>额定功率：用电器在额定电压下工作时的功率</a:t>
            </a:r>
            <a:r>
              <a:rPr lang="en-US" altLang="zh-CN" sz="2800" b="1" dirty="0">
                <a:latin typeface="Times New Roman" panose="02020603050405020304" pitchFamily="18" charset="0"/>
                <a:ea typeface="Times New Roman" panose="02020603050405020304" pitchFamily="18" charset="0"/>
              </a:rPr>
              <a:t>.</a:t>
            </a:r>
          </a:p>
        </p:txBody>
      </p:sp>
      <p:sp>
        <p:nvSpPr>
          <p:cNvPr id="15367" name="矩形 4"/>
          <p:cNvSpPr/>
          <p:nvPr/>
        </p:nvSpPr>
        <p:spPr>
          <a:xfrm>
            <a:off x="953135" y="2160588"/>
            <a:ext cx="7164388" cy="1626870"/>
          </a:xfrm>
          <a:prstGeom prst="rect">
            <a:avLst/>
          </a:prstGeom>
          <a:noFill/>
          <a:ln w="9525">
            <a:noFill/>
          </a:ln>
        </p:spPr>
        <p:txBody>
          <a:bodyPr vert="horz" wrap="square" anchor="t">
            <a:spAutoFit/>
          </a:bodyPr>
          <a:lstStyle/>
          <a:p>
            <a:pPr lvl="0" eaLnBrk="1" hangingPunct="1">
              <a:lnSpc>
                <a:spcPct val="120000"/>
              </a:lnSpc>
            </a:pPr>
            <a:r>
              <a:rPr lang="zh-CN" altLang="en-US" sz="2800" b="1" dirty="0">
                <a:latin typeface="Times New Roman" panose="02020603050405020304" pitchFamily="18" charset="0"/>
                <a:ea typeface="Times New Roman" panose="02020603050405020304" pitchFamily="18" charset="0"/>
              </a:rPr>
              <a:t>　　</a:t>
            </a:r>
            <a:r>
              <a:rPr lang="en-US" altLang="zh-CN" sz="2800" b="1" dirty="0">
                <a:latin typeface="Times New Roman" panose="02020603050405020304" pitchFamily="18" charset="0"/>
                <a:ea typeface="Times New Roman" panose="02020603050405020304" pitchFamily="18" charset="0"/>
              </a:rPr>
              <a:t>(3)</a:t>
            </a:r>
            <a:r>
              <a:rPr lang="zh-CN" altLang="en-US" sz="2800" b="1" dirty="0">
                <a:latin typeface="Times New Roman" panose="02020603050405020304" pitchFamily="18" charset="0"/>
                <a:ea typeface="Times New Roman" panose="02020603050405020304" pitchFamily="18" charset="0"/>
              </a:rPr>
              <a:t>实际电压、实际功率</a:t>
            </a:r>
          </a:p>
          <a:p>
            <a:pPr lvl="0" eaLnBrk="1" hangingPunct="1">
              <a:lnSpc>
                <a:spcPct val="120000"/>
              </a:lnSpc>
            </a:pPr>
            <a:r>
              <a:rPr lang="zh-CN" altLang="en-US" sz="2800" b="1" dirty="0">
                <a:latin typeface="Times New Roman" panose="02020603050405020304" pitchFamily="18" charset="0"/>
                <a:ea typeface="Times New Roman" panose="02020603050405020304" pitchFamily="18" charset="0"/>
              </a:rPr>
              <a:t>　　实际加在用电器两端的电压</a:t>
            </a:r>
            <a:r>
              <a:rPr lang="en-US" altLang="zh-CN" sz="2800" b="1" dirty="0">
                <a:latin typeface="Times New Roman" panose="02020603050405020304" pitchFamily="18" charset="0"/>
                <a:ea typeface="Times New Roman" panose="02020603050405020304" pitchFamily="18" charset="0"/>
              </a:rPr>
              <a:t>.</a:t>
            </a:r>
          </a:p>
          <a:p>
            <a:pPr lvl="0" eaLnBrk="1" hangingPunct="1">
              <a:lnSpc>
                <a:spcPct val="120000"/>
              </a:lnSpc>
            </a:pPr>
            <a:r>
              <a:rPr lang="zh-CN" altLang="en-US" sz="2800" b="1" dirty="0">
                <a:latin typeface="Times New Roman" panose="02020603050405020304" pitchFamily="18" charset="0"/>
                <a:ea typeface="Times New Roman" panose="02020603050405020304" pitchFamily="18" charset="0"/>
              </a:rPr>
              <a:t>　　用电器在实际电压下工作时的功率</a:t>
            </a:r>
            <a:r>
              <a:rPr lang="en-US" altLang="zh-CN" sz="2800" b="1" dirty="0">
                <a:latin typeface="Times New Roman" panose="02020603050405020304" pitchFamily="18" charset="0"/>
                <a:ea typeface="Times New Roman" panose="02020603050405020304" pitchFamily="18" charset="0"/>
              </a:rPr>
              <a:t>.</a:t>
            </a:r>
          </a:p>
        </p:txBody>
      </p:sp>
      <p:sp>
        <p:nvSpPr>
          <p:cNvPr id="15368" name="TextBox 6"/>
          <p:cNvSpPr/>
          <p:nvPr/>
        </p:nvSpPr>
        <p:spPr>
          <a:xfrm>
            <a:off x="1300480" y="4059873"/>
            <a:ext cx="8545513" cy="1802888"/>
          </a:xfrm>
          <a:prstGeom prst="roundRect">
            <a:avLst>
              <a:gd name="adj" fmla="val 16667"/>
            </a:avLst>
          </a:prstGeom>
          <a:gradFill rotWithShape="0">
            <a:gsLst>
              <a:gs pos="0">
                <a:schemeClr val="bg1">
                  <a:alpha val="100000"/>
                </a:schemeClr>
              </a:gs>
              <a:gs pos="100000">
                <a:srgbClr val="9ED32B">
                  <a:alpha val="100000"/>
                </a:srgbClr>
              </a:gs>
            </a:gsLst>
            <a:path path="shape">
              <a:fillToRect l="50000" t="50000" r="50000" b="50000"/>
            </a:path>
            <a:tileRect/>
          </a:gradFill>
          <a:ln w="28575" cap="flat" cmpd="sng">
            <a:solidFill>
              <a:srgbClr val="C00000"/>
            </a:solidFill>
            <a:prstDash val="solid"/>
            <a:headEnd type="none" w="med" len="med"/>
            <a:tailEnd type="none" w="med" len="med"/>
          </a:ln>
        </p:spPr>
        <p:txBody>
          <a:bodyPr vert="horz" wrap="square" anchor="t">
            <a:spAutoFit/>
          </a:bodyPr>
          <a:lstStyle/>
          <a:p>
            <a:pPr lvl="0" eaLnBrk="1" hangingPunct="1">
              <a:lnSpc>
                <a:spcPct val="120000"/>
              </a:lnSpc>
            </a:pPr>
            <a:r>
              <a:rPr lang="zh-CN" altLang="en-US" sz="2800" b="1" i="1" dirty="0">
                <a:latin typeface="Times New Roman" panose="02020603050405020304" pitchFamily="18" charset="0"/>
                <a:ea typeface="宋体" panose="02010600030101010101" pitchFamily="2" charset="-122"/>
              </a:rPr>
              <a:t>　　</a:t>
            </a:r>
            <a:r>
              <a:rPr lang="en-US" altLang="x-none" sz="2800" b="1" i="1" dirty="0">
                <a:solidFill>
                  <a:srgbClr val="0000FF"/>
                </a:solidFill>
                <a:latin typeface="Times New Roman" panose="02020603050405020304" pitchFamily="18" charset="0"/>
                <a:ea typeface="宋体" panose="02010600030101010101" pitchFamily="2" charset="-122"/>
              </a:rPr>
              <a:t>U</a:t>
            </a:r>
            <a:r>
              <a:rPr lang="zh-CN" altLang="en-US" sz="2800" b="1" baseline="-25000" dirty="0">
                <a:solidFill>
                  <a:srgbClr val="0000FF"/>
                </a:solidFill>
                <a:latin typeface="Times New Roman" panose="02020603050405020304" pitchFamily="18" charset="0"/>
                <a:ea typeface="宋体" panose="02010600030101010101" pitchFamily="2" charset="-122"/>
              </a:rPr>
              <a:t>实 </a:t>
            </a:r>
            <a:r>
              <a:rPr lang="en-US" altLang="x-none" sz="2800" b="1" dirty="0">
                <a:solidFill>
                  <a:srgbClr val="0000FF"/>
                </a:solidFill>
                <a:latin typeface="Times New Roman" panose="02020603050405020304" pitchFamily="18" charset="0"/>
                <a:ea typeface="宋体" panose="02010600030101010101" pitchFamily="2" charset="-122"/>
              </a:rPr>
              <a:t>= </a:t>
            </a:r>
            <a:r>
              <a:rPr lang="en-US" altLang="x-none" sz="2800" b="1" i="1" dirty="0">
                <a:solidFill>
                  <a:srgbClr val="0000FF"/>
                </a:solidFill>
                <a:latin typeface="Times New Roman" panose="02020603050405020304" pitchFamily="18" charset="0"/>
                <a:ea typeface="宋体" panose="02010600030101010101" pitchFamily="2" charset="-122"/>
              </a:rPr>
              <a:t>U</a:t>
            </a:r>
            <a:r>
              <a:rPr lang="zh-CN" altLang="en-US" sz="2800" b="1" baseline="-25000" dirty="0">
                <a:solidFill>
                  <a:srgbClr val="0000FF"/>
                </a:solidFill>
                <a:latin typeface="Times New Roman" panose="02020603050405020304" pitchFamily="18" charset="0"/>
                <a:ea typeface="宋体" panose="02010600030101010101" pitchFamily="2" charset="-122"/>
              </a:rPr>
              <a:t>额</a:t>
            </a:r>
            <a:r>
              <a:rPr lang="zh-CN" altLang="en-US" sz="2800" b="1" dirty="0">
                <a:solidFill>
                  <a:srgbClr val="0000FF"/>
                </a:solidFill>
                <a:latin typeface="Times New Roman" panose="02020603050405020304" pitchFamily="18" charset="0"/>
                <a:ea typeface="宋体" panose="02010600030101010101" pitchFamily="2" charset="-122"/>
              </a:rPr>
              <a:t>，则 </a:t>
            </a:r>
            <a:r>
              <a:rPr lang="en-US" altLang="x-none" sz="2800" b="1" i="1" dirty="0">
                <a:solidFill>
                  <a:srgbClr val="0000FF"/>
                </a:solidFill>
                <a:latin typeface="Times New Roman" panose="02020603050405020304" pitchFamily="18" charset="0"/>
                <a:ea typeface="宋体" panose="02010600030101010101" pitchFamily="2" charset="-122"/>
              </a:rPr>
              <a:t>P</a:t>
            </a:r>
            <a:r>
              <a:rPr lang="zh-CN" altLang="en-US" sz="2800" b="1" baseline="-25000" dirty="0">
                <a:solidFill>
                  <a:srgbClr val="0000FF"/>
                </a:solidFill>
                <a:latin typeface="Times New Roman" panose="02020603050405020304" pitchFamily="18" charset="0"/>
                <a:ea typeface="宋体" panose="02010600030101010101" pitchFamily="2" charset="-122"/>
              </a:rPr>
              <a:t>实 </a:t>
            </a:r>
            <a:r>
              <a:rPr lang="en-US" altLang="x-none" sz="2800" b="1" dirty="0">
                <a:solidFill>
                  <a:srgbClr val="0000FF"/>
                </a:solidFill>
                <a:latin typeface="Times New Roman" panose="02020603050405020304" pitchFamily="18" charset="0"/>
                <a:ea typeface="宋体" panose="02010600030101010101" pitchFamily="2" charset="-122"/>
              </a:rPr>
              <a:t>= </a:t>
            </a:r>
            <a:r>
              <a:rPr lang="en-US" altLang="x-none" sz="2800" b="1" i="1" dirty="0">
                <a:solidFill>
                  <a:srgbClr val="0000FF"/>
                </a:solidFill>
                <a:latin typeface="Times New Roman" panose="02020603050405020304" pitchFamily="18" charset="0"/>
                <a:ea typeface="宋体" panose="02010600030101010101" pitchFamily="2" charset="-122"/>
              </a:rPr>
              <a:t>P</a:t>
            </a:r>
            <a:r>
              <a:rPr lang="zh-CN" altLang="en-US" sz="2800" b="1" baseline="-25000" dirty="0">
                <a:solidFill>
                  <a:srgbClr val="0000FF"/>
                </a:solidFill>
                <a:latin typeface="Times New Roman" panose="02020603050405020304" pitchFamily="18" charset="0"/>
                <a:ea typeface="宋体" panose="02010600030101010101" pitchFamily="2" charset="-122"/>
              </a:rPr>
              <a:t>额</a:t>
            </a:r>
            <a:r>
              <a:rPr lang="zh-CN" altLang="en-US" sz="2800" b="1" dirty="0">
                <a:solidFill>
                  <a:srgbClr val="0000FF"/>
                </a:solidFill>
                <a:latin typeface="Times New Roman" panose="02020603050405020304" pitchFamily="18" charset="0"/>
                <a:ea typeface="宋体" panose="02010600030101010101" pitchFamily="2" charset="-122"/>
              </a:rPr>
              <a:t>；用电器正常工作</a:t>
            </a:r>
            <a:r>
              <a:rPr lang="en-US" altLang="zh-CN" sz="2800" b="1" dirty="0">
                <a:solidFill>
                  <a:srgbClr val="0000FF"/>
                </a:solidFill>
                <a:latin typeface="Times New Roman" panose="02020603050405020304" pitchFamily="18" charset="0"/>
                <a:ea typeface="宋体" panose="02010600030101010101" pitchFamily="2" charset="-122"/>
              </a:rPr>
              <a:t>.</a:t>
            </a:r>
          </a:p>
          <a:p>
            <a:pPr lvl="0" eaLnBrk="1" hangingPunct="1">
              <a:lnSpc>
                <a:spcPct val="120000"/>
              </a:lnSpc>
            </a:pPr>
            <a:r>
              <a:rPr lang="zh-CN" altLang="en-US" sz="2800" b="1" i="1" dirty="0">
                <a:solidFill>
                  <a:srgbClr val="0000FF"/>
                </a:solidFill>
                <a:latin typeface="Times New Roman" panose="02020603050405020304" pitchFamily="18" charset="0"/>
                <a:ea typeface="宋体" panose="02010600030101010101" pitchFamily="2" charset="-122"/>
              </a:rPr>
              <a:t>　　</a:t>
            </a:r>
            <a:r>
              <a:rPr lang="en-US" altLang="x-none" sz="2800" b="1" i="1" dirty="0">
                <a:solidFill>
                  <a:srgbClr val="0000FF"/>
                </a:solidFill>
                <a:latin typeface="Times New Roman" panose="02020603050405020304" pitchFamily="18" charset="0"/>
                <a:ea typeface="宋体" panose="02010600030101010101" pitchFamily="2" charset="-122"/>
              </a:rPr>
              <a:t>U</a:t>
            </a:r>
            <a:r>
              <a:rPr lang="zh-CN" altLang="en-US" sz="2800" b="1" baseline="-25000" dirty="0">
                <a:solidFill>
                  <a:srgbClr val="0000FF"/>
                </a:solidFill>
                <a:latin typeface="Times New Roman" panose="02020603050405020304" pitchFamily="18" charset="0"/>
                <a:ea typeface="宋体" panose="02010600030101010101" pitchFamily="2" charset="-122"/>
              </a:rPr>
              <a:t>实 </a:t>
            </a:r>
            <a:r>
              <a:rPr lang="en-US" altLang="x-none" sz="2800" b="1" dirty="0">
                <a:solidFill>
                  <a:srgbClr val="0000FF"/>
                </a:solidFill>
                <a:latin typeface="Times New Roman" panose="02020603050405020304" pitchFamily="18" charset="0"/>
                <a:ea typeface="宋体" panose="02010600030101010101" pitchFamily="2" charset="-122"/>
              </a:rPr>
              <a:t>&gt;</a:t>
            </a:r>
            <a:r>
              <a:rPr lang="zh-CN" altLang="en-US" sz="2800" b="1" dirty="0">
                <a:solidFill>
                  <a:srgbClr val="0000FF"/>
                </a:solidFill>
                <a:latin typeface="Times New Roman" panose="02020603050405020304" pitchFamily="18" charset="0"/>
                <a:ea typeface="宋体" panose="02010600030101010101" pitchFamily="2" charset="-122"/>
              </a:rPr>
              <a:t> </a:t>
            </a:r>
            <a:r>
              <a:rPr lang="en-US" altLang="x-none" sz="2800" b="1" i="1" dirty="0">
                <a:solidFill>
                  <a:srgbClr val="0000FF"/>
                </a:solidFill>
                <a:latin typeface="Times New Roman" panose="02020603050405020304" pitchFamily="18" charset="0"/>
                <a:ea typeface="宋体" panose="02010600030101010101" pitchFamily="2" charset="-122"/>
              </a:rPr>
              <a:t>U</a:t>
            </a:r>
            <a:r>
              <a:rPr lang="zh-CN" altLang="en-US" sz="2800" b="1" baseline="-25000" dirty="0">
                <a:solidFill>
                  <a:srgbClr val="0000FF"/>
                </a:solidFill>
                <a:latin typeface="Times New Roman" panose="02020603050405020304" pitchFamily="18" charset="0"/>
                <a:ea typeface="宋体" panose="02010600030101010101" pitchFamily="2" charset="-122"/>
              </a:rPr>
              <a:t>额</a:t>
            </a:r>
            <a:r>
              <a:rPr lang="zh-CN" altLang="en-US" sz="2800" b="1" dirty="0">
                <a:solidFill>
                  <a:srgbClr val="0000FF"/>
                </a:solidFill>
                <a:latin typeface="Times New Roman" panose="02020603050405020304" pitchFamily="18" charset="0"/>
                <a:ea typeface="宋体" panose="02010600030101010101" pitchFamily="2" charset="-122"/>
              </a:rPr>
              <a:t>，则 </a:t>
            </a:r>
            <a:r>
              <a:rPr lang="en-US" altLang="x-none" sz="2800" b="1" i="1" dirty="0">
                <a:solidFill>
                  <a:srgbClr val="0000FF"/>
                </a:solidFill>
                <a:latin typeface="Times New Roman" panose="02020603050405020304" pitchFamily="18" charset="0"/>
                <a:ea typeface="宋体" panose="02010600030101010101" pitchFamily="2" charset="-122"/>
              </a:rPr>
              <a:t>P</a:t>
            </a:r>
            <a:r>
              <a:rPr lang="zh-CN" altLang="en-US" sz="2800" b="1" baseline="-25000" dirty="0">
                <a:solidFill>
                  <a:srgbClr val="0000FF"/>
                </a:solidFill>
                <a:latin typeface="Times New Roman" panose="02020603050405020304" pitchFamily="18" charset="0"/>
                <a:ea typeface="宋体" panose="02010600030101010101" pitchFamily="2" charset="-122"/>
              </a:rPr>
              <a:t>实 </a:t>
            </a:r>
            <a:r>
              <a:rPr lang="en-US" altLang="x-none" sz="2800" b="1" dirty="0">
                <a:solidFill>
                  <a:srgbClr val="0000FF"/>
                </a:solidFill>
                <a:latin typeface="Times New Roman" panose="02020603050405020304" pitchFamily="18" charset="0"/>
                <a:ea typeface="宋体" panose="02010600030101010101" pitchFamily="2" charset="-122"/>
              </a:rPr>
              <a:t>&gt;</a:t>
            </a:r>
            <a:r>
              <a:rPr lang="zh-CN" altLang="en-US" sz="2800" b="1" dirty="0">
                <a:solidFill>
                  <a:srgbClr val="0000FF"/>
                </a:solidFill>
                <a:latin typeface="Times New Roman" panose="02020603050405020304" pitchFamily="18" charset="0"/>
                <a:ea typeface="宋体" panose="02010600030101010101" pitchFamily="2" charset="-122"/>
              </a:rPr>
              <a:t> </a:t>
            </a:r>
            <a:r>
              <a:rPr lang="en-US" altLang="x-none" sz="2800" b="1" i="1" dirty="0">
                <a:solidFill>
                  <a:srgbClr val="0000FF"/>
                </a:solidFill>
                <a:latin typeface="Times New Roman" panose="02020603050405020304" pitchFamily="18" charset="0"/>
                <a:ea typeface="宋体" panose="02010600030101010101" pitchFamily="2" charset="-122"/>
              </a:rPr>
              <a:t>P</a:t>
            </a:r>
            <a:r>
              <a:rPr lang="zh-CN" altLang="en-US" sz="2800" b="1" baseline="-25000" dirty="0">
                <a:solidFill>
                  <a:srgbClr val="0000FF"/>
                </a:solidFill>
                <a:latin typeface="Times New Roman" panose="02020603050405020304" pitchFamily="18" charset="0"/>
                <a:ea typeface="宋体" panose="02010600030101010101" pitchFamily="2" charset="-122"/>
              </a:rPr>
              <a:t>额</a:t>
            </a:r>
            <a:r>
              <a:rPr lang="zh-CN" altLang="en-US" sz="2800" b="1" dirty="0">
                <a:solidFill>
                  <a:srgbClr val="0000FF"/>
                </a:solidFill>
                <a:latin typeface="Times New Roman" panose="02020603050405020304" pitchFamily="18" charset="0"/>
                <a:ea typeface="宋体" panose="02010600030101010101" pitchFamily="2" charset="-122"/>
              </a:rPr>
              <a:t>；可能烧毁用电器</a:t>
            </a:r>
            <a:r>
              <a:rPr lang="en-US" altLang="zh-CN" sz="2800" b="1" dirty="0">
                <a:solidFill>
                  <a:srgbClr val="0000FF"/>
                </a:solidFill>
                <a:latin typeface="Times New Roman" panose="02020603050405020304" pitchFamily="18" charset="0"/>
                <a:ea typeface="宋体" panose="02010600030101010101" pitchFamily="2" charset="-122"/>
              </a:rPr>
              <a:t>.</a:t>
            </a:r>
          </a:p>
          <a:p>
            <a:pPr lvl="0" eaLnBrk="1" hangingPunct="1">
              <a:lnSpc>
                <a:spcPct val="120000"/>
              </a:lnSpc>
            </a:pPr>
            <a:r>
              <a:rPr lang="zh-CN" altLang="en-US" sz="2800" b="1" i="1" dirty="0">
                <a:solidFill>
                  <a:srgbClr val="0000FF"/>
                </a:solidFill>
                <a:latin typeface="Times New Roman" panose="02020603050405020304" pitchFamily="18" charset="0"/>
                <a:ea typeface="宋体" panose="02010600030101010101" pitchFamily="2" charset="-122"/>
              </a:rPr>
              <a:t>　　</a:t>
            </a:r>
            <a:r>
              <a:rPr lang="en-US" altLang="x-none" sz="2800" b="1" i="1" dirty="0">
                <a:solidFill>
                  <a:srgbClr val="0000FF"/>
                </a:solidFill>
                <a:latin typeface="Times New Roman" panose="02020603050405020304" pitchFamily="18" charset="0"/>
                <a:ea typeface="宋体" panose="02010600030101010101" pitchFamily="2" charset="-122"/>
              </a:rPr>
              <a:t>U</a:t>
            </a:r>
            <a:r>
              <a:rPr lang="zh-CN" altLang="en-US" sz="2800" b="1" baseline="-25000" dirty="0">
                <a:solidFill>
                  <a:srgbClr val="0000FF"/>
                </a:solidFill>
                <a:latin typeface="Times New Roman" panose="02020603050405020304" pitchFamily="18" charset="0"/>
                <a:ea typeface="宋体" panose="02010600030101010101" pitchFamily="2" charset="-122"/>
              </a:rPr>
              <a:t>实 </a:t>
            </a:r>
            <a:r>
              <a:rPr lang="en-US" altLang="x-none" sz="2800" b="1" dirty="0">
                <a:solidFill>
                  <a:srgbClr val="0000FF"/>
                </a:solidFill>
                <a:latin typeface="Times New Roman" panose="02020603050405020304" pitchFamily="18" charset="0"/>
                <a:ea typeface="宋体" panose="02010600030101010101" pitchFamily="2" charset="-122"/>
              </a:rPr>
              <a:t>&lt;</a:t>
            </a:r>
            <a:r>
              <a:rPr lang="zh-CN" altLang="en-US" sz="2800" b="1" dirty="0">
                <a:solidFill>
                  <a:srgbClr val="0000FF"/>
                </a:solidFill>
                <a:latin typeface="Times New Roman" panose="02020603050405020304" pitchFamily="18" charset="0"/>
                <a:ea typeface="宋体" panose="02010600030101010101" pitchFamily="2" charset="-122"/>
              </a:rPr>
              <a:t> </a:t>
            </a:r>
            <a:r>
              <a:rPr lang="en-US" altLang="x-none" sz="2800" b="1" i="1" dirty="0">
                <a:solidFill>
                  <a:srgbClr val="0000FF"/>
                </a:solidFill>
                <a:latin typeface="Times New Roman" panose="02020603050405020304" pitchFamily="18" charset="0"/>
                <a:ea typeface="宋体" panose="02010600030101010101" pitchFamily="2" charset="-122"/>
              </a:rPr>
              <a:t>U</a:t>
            </a:r>
            <a:r>
              <a:rPr lang="zh-CN" altLang="en-US" sz="2800" b="1" baseline="-25000" dirty="0">
                <a:solidFill>
                  <a:srgbClr val="0000FF"/>
                </a:solidFill>
                <a:latin typeface="Times New Roman" panose="02020603050405020304" pitchFamily="18" charset="0"/>
                <a:ea typeface="宋体" panose="02010600030101010101" pitchFamily="2" charset="-122"/>
              </a:rPr>
              <a:t>额</a:t>
            </a:r>
            <a:r>
              <a:rPr lang="zh-CN" altLang="en-US" sz="2800" b="1" dirty="0">
                <a:solidFill>
                  <a:srgbClr val="0000FF"/>
                </a:solidFill>
                <a:latin typeface="Times New Roman" panose="02020603050405020304" pitchFamily="18" charset="0"/>
                <a:ea typeface="宋体" panose="02010600030101010101" pitchFamily="2" charset="-122"/>
              </a:rPr>
              <a:t>，则 </a:t>
            </a:r>
            <a:r>
              <a:rPr lang="en-US" altLang="x-none" sz="2800" b="1" i="1" dirty="0">
                <a:solidFill>
                  <a:srgbClr val="0000FF"/>
                </a:solidFill>
                <a:latin typeface="Times New Roman" panose="02020603050405020304" pitchFamily="18" charset="0"/>
                <a:ea typeface="宋体" panose="02010600030101010101" pitchFamily="2" charset="-122"/>
              </a:rPr>
              <a:t>P</a:t>
            </a:r>
            <a:r>
              <a:rPr lang="zh-CN" altLang="en-US" sz="2800" b="1" baseline="-25000" dirty="0">
                <a:solidFill>
                  <a:srgbClr val="0000FF"/>
                </a:solidFill>
                <a:latin typeface="Times New Roman" panose="02020603050405020304" pitchFamily="18" charset="0"/>
                <a:ea typeface="宋体" panose="02010600030101010101" pitchFamily="2" charset="-122"/>
              </a:rPr>
              <a:t>实 </a:t>
            </a:r>
            <a:r>
              <a:rPr lang="en-US" altLang="x-none" sz="2800" b="1" dirty="0">
                <a:solidFill>
                  <a:srgbClr val="0000FF"/>
                </a:solidFill>
                <a:latin typeface="Times New Roman" panose="02020603050405020304" pitchFamily="18" charset="0"/>
                <a:ea typeface="宋体" panose="02010600030101010101" pitchFamily="2" charset="-122"/>
              </a:rPr>
              <a:t>&lt;</a:t>
            </a:r>
            <a:r>
              <a:rPr lang="zh-CN" altLang="en-US" sz="2800" b="1" dirty="0">
                <a:solidFill>
                  <a:srgbClr val="0000FF"/>
                </a:solidFill>
                <a:latin typeface="Times New Roman" panose="02020603050405020304" pitchFamily="18" charset="0"/>
                <a:ea typeface="宋体" panose="02010600030101010101" pitchFamily="2" charset="-122"/>
              </a:rPr>
              <a:t> </a:t>
            </a:r>
            <a:r>
              <a:rPr lang="en-US" altLang="x-none" sz="2800" b="1" i="1" dirty="0">
                <a:solidFill>
                  <a:srgbClr val="0000FF"/>
                </a:solidFill>
                <a:latin typeface="Times New Roman" panose="02020603050405020304" pitchFamily="18" charset="0"/>
                <a:ea typeface="宋体" panose="02010600030101010101" pitchFamily="2" charset="-122"/>
              </a:rPr>
              <a:t>P</a:t>
            </a:r>
            <a:r>
              <a:rPr lang="zh-CN" altLang="en-US" sz="2800" b="1" baseline="-25000" dirty="0">
                <a:solidFill>
                  <a:srgbClr val="0000FF"/>
                </a:solidFill>
                <a:latin typeface="Times New Roman" panose="02020603050405020304" pitchFamily="18" charset="0"/>
                <a:ea typeface="宋体" panose="02010600030101010101" pitchFamily="2" charset="-122"/>
              </a:rPr>
              <a:t>额</a:t>
            </a:r>
            <a:r>
              <a:rPr lang="zh-CN" altLang="en-US" sz="2800" b="1" dirty="0">
                <a:solidFill>
                  <a:srgbClr val="0000FF"/>
                </a:solidFill>
                <a:latin typeface="Times New Roman" panose="02020603050405020304" pitchFamily="18" charset="0"/>
                <a:ea typeface="宋体" panose="02010600030101010101" pitchFamily="2" charset="-122"/>
              </a:rPr>
              <a:t>；用电器不能正常工作</a:t>
            </a:r>
            <a:r>
              <a:rPr lang="en-US" altLang="zh-CN" sz="2800" b="1" dirty="0">
                <a:solidFill>
                  <a:srgbClr val="0000FF"/>
                </a:solidFill>
                <a:latin typeface="Times New Roman" panose="02020603050405020304" pitchFamily="18" charset="0"/>
                <a:ea typeface="宋体" panose="02010600030101010101" pitchFamily="2"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362">
                                            <p:txEl>
                                              <p:charRg st="0" end="2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362">
                                            <p:txEl>
                                              <p:charRg st="22" end="49"/>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367">
                                            <p:txEl>
                                              <p:charRg st="0" end="1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367">
                                            <p:txEl>
                                              <p:charRg st="14" end="3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5367">
                                            <p:txEl>
                                              <p:charRg st="30" end="49"/>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368">
                                            <p:bg/>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5368">
                                            <p:txEl>
                                              <p:pRg st="0" end="0"/>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5368">
                                            <p:txEl>
                                              <p:pRg st="1" end="1"/>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536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8" grpId="0" uiExpand="1" build="allAtOnce" animBg="1"/>
    </p:bld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THUMBS_INDEX" val="1、10、12、18、19、20、25、27"/>
  <p:tag name="KSO_WM_TEMPLATE_CATEGORY" val="custom"/>
  <p:tag name="KSO_WM_TEMPLATE_INDEX" val="160410"/>
  <p:tag name="KSO_WM_TAG_VERSION" val="1.0"/>
  <p:tag name="KSO_WM_SLIDE_ID" val="custom160410_1"/>
  <p:tag name="KSO_WM_SLIDE_INDEX" val="1"/>
  <p:tag name="KSO_WM_SLIDE_ITEM_CNT" val="2"/>
  <p:tag name="KSO_WM_SLIDE_LAYOUT" val="a_b"/>
  <p:tag name="KSO_WM_SLIDE_LAYOUT_CNT" val="1_1"/>
  <p:tag name="KSO_WM_SLIDE_TYPE" val="title"/>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TEMPLATE_CATEGORY" val="custom"/>
  <p:tag name="KSO_WM_TEMPLATE_INDEX" val="160410"/>
  <p:tag name="KSO_WM_UNIT_ID" val="custom160410_1*a*1"/>
  <p:tag name="KSO_WM_UNIT_TYPE" val="a"/>
  <p:tag name="KSO_WM_UNIT_INDEX" val="1"/>
  <p:tag name="KSO_WM_UNIT_CLEAR" val="1"/>
  <p:tag name="KSO_WM_UNIT_LAYERLEVEL" val="1"/>
  <p:tag name="KSO_WM_UNIT_VALUE" val="34"/>
  <p:tag name="KSO_WM_UNIT_ISCONTENTSTITLE" val="0"/>
  <p:tag name="KSO_WM_UNIT_HIGHLIGHT" val="0"/>
  <p:tag name="KSO_WM_UNIT_COMPATIBLE" val="0"/>
  <p:tag name="KSO_WM_UNIT_PRESET_TEXT_INDEX" val="3"/>
  <p:tag name="KSO_WM_UNIT_PRESET_TEXT_LEN" val="17"/>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TotalTime>
  <Words>3974</Words>
  <Application>WPS 演示</Application>
  <PresentationFormat>自定义</PresentationFormat>
  <Paragraphs>335</Paragraphs>
  <Slides>52</Slides>
  <Notes>4</Notes>
  <HiddenSlides>0</HiddenSlides>
  <MMClips>1</MMClips>
  <ScaleCrop>false</ScaleCrop>
  <HeadingPairs>
    <vt:vector size="4" baseType="variant">
      <vt:variant>
        <vt:lpstr>主题</vt:lpstr>
      </vt:variant>
      <vt:variant>
        <vt:i4>1</vt:i4>
      </vt:variant>
      <vt:variant>
        <vt:lpstr>幻灯片标题</vt:lpstr>
      </vt:variant>
      <vt:variant>
        <vt:i4>52</vt:i4>
      </vt:variant>
    </vt:vector>
  </HeadingPairs>
  <TitlesOfParts>
    <vt:vector size="53"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Snowman</cp:lastModifiedBy>
  <cp:revision>145</cp:revision>
  <dcterms:created xsi:type="dcterms:W3CDTF">2016-07-20T08:49:00Z</dcterms:created>
  <dcterms:modified xsi:type="dcterms:W3CDTF">2017-10-30T23:13:25Z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2052-10.1.0.6875</vt:lpwstr>
  </property>
</Properties>
</file>